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7"/>
  </p:notesMasterIdLst>
  <p:handoutMasterIdLst>
    <p:handoutMasterId r:id="rId38"/>
  </p:handoutMasterIdLst>
  <p:sldIdLst>
    <p:sldId id="259" r:id="rId5"/>
    <p:sldId id="289" r:id="rId6"/>
    <p:sldId id="290" r:id="rId7"/>
    <p:sldId id="291" r:id="rId8"/>
    <p:sldId id="292" r:id="rId9"/>
    <p:sldId id="293" r:id="rId10"/>
    <p:sldId id="294" r:id="rId11"/>
    <p:sldId id="295" r:id="rId12"/>
    <p:sldId id="348" r:id="rId13"/>
    <p:sldId id="350" r:id="rId14"/>
    <p:sldId id="351" r:id="rId15"/>
    <p:sldId id="352" r:id="rId16"/>
    <p:sldId id="353" r:id="rId17"/>
    <p:sldId id="354" r:id="rId18"/>
    <p:sldId id="349" r:id="rId19"/>
    <p:sldId id="355" r:id="rId20"/>
    <p:sldId id="311" r:id="rId21"/>
    <p:sldId id="315" r:id="rId22"/>
    <p:sldId id="324" r:id="rId23"/>
    <p:sldId id="357" r:id="rId24"/>
    <p:sldId id="358" r:id="rId25"/>
    <p:sldId id="329" r:id="rId26"/>
    <p:sldId id="339" r:id="rId27"/>
    <p:sldId id="325" r:id="rId28"/>
    <p:sldId id="326" r:id="rId29"/>
    <p:sldId id="346" r:id="rId30"/>
    <p:sldId id="347" r:id="rId31"/>
    <p:sldId id="343" r:id="rId32"/>
    <p:sldId id="344" r:id="rId33"/>
    <p:sldId id="345" r:id="rId34"/>
    <p:sldId id="331" r:id="rId35"/>
    <p:sldId id="332" r:id="rId36"/>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378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84406" autoAdjust="0"/>
  </p:normalViewPr>
  <p:slideViewPr>
    <p:cSldViewPr>
      <p:cViewPr varScale="1">
        <p:scale>
          <a:sx n="91" d="100"/>
          <a:sy n="91" d="100"/>
        </p:scale>
        <p:origin x="15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3DD9349-A1C9-4E35-B480-880232921889}" type="datetimeFigureOut">
              <a:rPr lang="fi-FI" smtClean="0"/>
              <a:t>7.9.2020</a:t>
            </a:fld>
            <a:endParaRPr lang="fi-FI"/>
          </a:p>
        </p:txBody>
      </p:sp>
      <p:sp>
        <p:nvSpPr>
          <p:cNvPr id="4" name="Alatunnisteen paikkamerk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4025C3A-70A5-4359-BF23-07CBA19F1484}" type="slidenum">
              <a:rPr lang="fi-FI" smtClean="0"/>
              <a:t>‹#›</a:t>
            </a:fld>
            <a:endParaRPr lang="fi-FI"/>
          </a:p>
        </p:txBody>
      </p:sp>
    </p:spTree>
    <p:extLst>
      <p:ext uri="{BB962C8B-B14F-4D97-AF65-F5344CB8AC3E}">
        <p14:creationId xmlns:p14="http://schemas.microsoft.com/office/powerpoint/2010/main" val="121058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8162EC5-578B-4A9C-A38A-7DF582604A86}" type="datetimeFigureOut">
              <a:rPr lang="fi-FI" smtClean="0"/>
              <a:pPr/>
              <a:t>7.9.2020</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3742CD9-F350-4165-AB42-8343341773F4}" type="slidenum">
              <a:rPr lang="fi-FI" smtClean="0"/>
              <a:pPr/>
              <a:t>‹#›</a:t>
            </a:fld>
            <a:endParaRPr lang="fi-FI"/>
          </a:p>
        </p:txBody>
      </p:sp>
    </p:spTree>
    <p:extLst>
      <p:ext uri="{BB962C8B-B14F-4D97-AF65-F5344CB8AC3E}">
        <p14:creationId xmlns:p14="http://schemas.microsoft.com/office/powerpoint/2010/main" val="416631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Laki viranomaisen toiminnan julkisuudesta 621/1999 24§ alakohta 23</a:t>
            </a:r>
          </a:p>
          <a:p>
            <a:endParaRPr lang="fi-FI" dirty="0"/>
          </a:p>
          <a:p>
            <a:r>
              <a:rPr lang="fi-FI" dirty="0"/>
              <a:t>Turvallisuusluokitusmerkintä</a:t>
            </a:r>
            <a:r>
              <a:rPr lang="fi-FI" baseline="0" dirty="0"/>
              <a:t> LUOTTAMUKSELLINEN (=suojaustaso III)</a:t>
            </a:r>
          </a:p>
          <a:p>
            <a:r>
              <a:rPr lang="fi-FI" baseline="0" dirty="0"/>
              <a:t>Turvallisuusluokitusmerkintä SALAINEN </a:t>
            </a:r>
            <a:r>
              <a:rPr lang="fi-FI" baseline="0"/>
              <a:t>(suojaustaso II</a:t>
            </a:r>
            <a:r>
              <a:rPr lang="fi-FI" baseline="0" dirty="0"/>
              <a:t>)</a:t>
            </a:r>
          </a:p>
          <a:p>
            <a:endParaRPr lang="fi-FI" baseline="0" dirty="0"/>
          </a:p>
          <a:p>
            <a:r>
              <a:rPr lang="fi-FI" baseline="0" dirty="0"/>
              <a:t>Luottamuksellisesta tiedosta voi aiheutua haittaa ja salaisesta tiedosta voi aiheutua merkittävää haittaa.</a:t>
            </a:r>
          </a:p>
          <a:p>
            <a:endParaRPr lang="fi-FI" baseline="0" dirty="0"/>
          </a:p>
          <a:p>
            <a:endParaRPr lang="fi-FI" dirty="0"/>
          </a:p>
        </p:txBody>
      </p:sp>
      <p:sp>
        <p:nvSpPr>
          <p:cNvPr id="4" name="Dian numeron paikkamerkki 3"/>
          <p:cNvSpPr>
            <a:spLocks noGrp="1"/>
          </p:cNvSpPr>
          <p:nvPr>
            <p:ph type="sldNum" sz="quarter" idx="10"/>
          </p:nvPr>
        </p:nvSpPr>
        <p:spPr/>
        <p:txBody>
          <a:bodyPr/>
          <a:lstStyle/>
          <a:p>
            <a:fld id="{F3742CD9-F350-4165-AB42-8343341773F4}" type="slidenum">
              <a:rPr lang="fi-FI" smtClean="0"/>
              <a:pPr/>
              <a:t>11</a:t>
            </a:fld>
            <a:endParaRPr lang="fi-FI"/>
          </a:p>
        </p:txBody>
      </p:sp>
    </p:spTree>
    <p:extLst>
      <p:ext uri="{BB962C8B-B14F-4D97-AF65-F5344CB8AC3E}">
        <p14:creationId xmlns:p14="http://schemas.microsoft.com/office/powerpoint/2010/main" val="27845774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descr="TEM_RR_PPT-taustat_RGB_kans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p:spPr>
        <p:txBody>
          <a:bodyPr anchor="b" anchorCtr="0"/>
          <a:lstStyle>
            <a:lvl1pPr algn="ctr">
              <a:defRPr>
                <a:solidFill>
                  <a:schemeClr val="bg1"/>
                </a:solidFill>
              </a:defRPr>
            </a:lvl1pPr>
          </a:lstStyle>
          <a:p>
            <a:r>
              <a:rPr lang="fi-FI"/>
              <a:t>Muokkaa perustyyl. napsautt.</a:t>
            </a:r>
            <a:endParaRPr lang="fi-FI" dirty="0"/>
          </a:p>
        </p:txBody>
      </p:sp>
      <p:sp>
        <p:nvSpPr>
          <p:cNvPr id="3" name="Alaotsikko 2"/>
          <p:cNvSpPr>
            <a:spLocks noGrp="1"/>
          </p:cNvSpPr>
          <p:nvPr>
            <p:ph type="subTitle" idx="1"/>
          </p:nvPr>
        </p:nvSpPr>
        <p:spPr>
          <a:xfrm>
            <a:off x="1326904" y="3060000"/>
            <a:ext cx="6480000" cy="900000"/>
          </a:xfrm>
        </p:spPr>
        <p:txBody>
          <a:bodyPr/>
          <a:lstStyle>
            <a:lvl1pPr marL="0" indent="0" algn="ctr">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a:xfrm>
            <a:off x="3852000" y="4426838"/>
            <a:ext cx="1440000" cy="252000"/>
          </a:xfrm>
        </p:spPr>
        <p:txBody>
          <a:bodyPr/>
          <a:lstStyle>
            <a:lvl1pPr algn="ctr">
              <a:defRPr>
                <a:solidFill>
                  <a:schemeClr val="bg1"/>
                </a:solidFill>
              </a:defRPr>
            </a:lvl1pPr>
          </a:lstStyle>
          <a:p>
            <a:fld id="{9F3CA18B-9E35-4533-979C-C6E5EEC99A99}" type="datetime1">
              <a:rPr lang="fi-FI" smtClean="0"/>
              <a:pPr/>
              <a:t>7.9.2020</a:t>
            </a:fld>
            <a:endParaRPr lang="fi-FI" dirty="0"/>
          </a:p>
        </p:txBody>
      </p:sp>
      <p:sp>
        <p:nvSpPr>
          <p:cNvPr id="5" name="Alatunnisteen paikkamerkki 4"/>
          <p:cNvSpPr>
            <a:spLocks noGrp="1"/>
          </p:cNvSpPr>
          <p:nvPr>
            <p:ph type="ftr" sz="quarter" idx="11"/>
          </p:nvPr>
        </p:nvSpPr>
        <p:spPr>
          <a:xfrm>
            <a:off x="2772000" y="4138846"/>
            <a:ext cx="3600000" cy="252000"/>
          </a:xfrm>
        </p:spPr>
        <p:txBody>
          <a:bodyPr lIns="0"/>
          <a:lstStyle>
            <a:lvl1pPr algn="ctr">
              <a:defRPr>
                <a:solidFill>
                  <a:schemeClr val="bg1"/>
                </a:solidFill>
              </a:defRPr>
            </a:lvl1pPr>
          </a:lstStyle>
          <a:p>
            <a:r>
              <a:rPr lang="fi-FI" dirty="0"/>
              <a:t>Etunimi Sukunimi</a:t>
            </a:r>
          </a:p>
        </p:txBody>
      </p:sp>
      <p:sp>
        <p:nvSpPr>
          <p:cNvPr id="10" name="Kuvan paikkamerkki 18"/>
          <p:cNvSpPr>
            <a:spLocks noGrp="1"/>
          </p:cNvSpPr>
          <p:nvPr>
            <p:ph type="pic" sz="quarter" idx="12" hasCustomPrompt="1"/>
          </p:nvPr>
        </p:nvSpPr>
        <p:spPr>
          <a:xfrm>
            <a:off x="360000" y="5796000"/>
            <a:ext cx="1440000" cy="719137"/>
          </a:xfrm>
        </p:spPr>
        <p:txBody>
          <a:bodyPr/>
          <a:lstStyle>
            <a:lvl1pPr>
              <a:defRPr sz="1400">
                <a:solidFill>
                  <a:schemeClr val="bg2"/>
                </a:solidFill>
              </a:defRPr>
            </a:lvl1pPr>
          </a:lstStyle>
          <a:p>
            <a:r>
              <a:rPr lang="fi-FI" dirty="0"/>
              <a:t>logo</a:t>
            </a:r>
          </a:p>
        </p:txBody>
      </p:sp>
      <p:sp>
        <p:nvSpPr>
          <p:cNvPr id="12" name="Kuvan paikkamerkki 18"/>
          <p:cNvSpPr>
            <a:spLocks noGrp="1"/>
          </p:cNvSpPr>
          <p:nvPr>
            <p:ph type="pic" sz="quarter" idx="13" hasCustomPrompt="1"/>
          </p:nvPr>
        </p:nvSpPr>
        <p:spPr>
          <a:xfrm>
            <a:off x="2031332" y="5794990"/>
            <a:ext cx="1440000" cy="719137"/>
          </a:xfrm>
        </p:spPr>
        <p:txBody>
          <a:bodyPr/>
          <a:lstStyle>
            <a:lvl1pPr>
              <a:defRPr sz="1400">
                <a:solidFill>
                  <a:schemeClr val="bg2"/>
                </a:solidFill>
              </a:defRPr>
            </a:lvl1pPr>
          </a:lstStyle>
          <a:p>
            <a:r>
              <a:rPr lang="fi-FI" dirty="0"/>
              <a:t>logo</a:t>
            </a:r>
          </a:p>
        </p:txBody>
      </p:sp>
      <p:sp>
        <p:nvSpPr>
          <p:cNvPr id="13" name="Kuvan paikkamerkki 18"/>
          <p:cNvSpPr>
            <a:spLocks noGrp="1"/>
          </p:cNvSpPr>
          <p:nvPr>
            <p:ph type="pic" sz="quarter" idx="14" hasCustomPrompt="1"/>
          </p:nvPr>
        </p:nvSpPr>
        <p:spPr>
          <a:xfrm>
            <a:off x="3697880" y="5794990"/>
            <a:ext cx="1440000" cy="719137"/>
          </a:xfrm>
        </p:spPr>
        <p:txBody>
          <a:bodyPr/>
          <a:lstStyle>
            <a:lvl1pPr>
              <a:defRPr sz="1400">
                <a:solidFill>
                  <a:schemeClr val="bg2"/>
                </a:solidFill>
              </a:defRPr>
            </a:lvl1pPr>
          </a:lstStyle>
          <a:p>
            <a:r>
              <a:rPr lang="fi-FI" dirty="0"/>
              <a:t>logo</a:t>
            </a:r>
          </a:p>
        </p:txBody>
      </p:sp>
      <p:pic>
        <p:nvPicPr>
          <p:cNvPr id="6" name="Picture 5" descr="EU_EAKR_ESR_FI_vertical_20mm_rgb.png"/>
          <p:cNvPicPr>
            <a:picLocks noChangeAspect="1"/>
          </p:cNvPicPr>
          <p:nvPr userDrawn="1"/>
        </p:nvPicPr>
        <p:blipFill>
          <a:blip r:embed="rId3" cstate="print"/>
          <a:stretch>
            <a:fillRect/>
          </a:stretch>
        </p:blipFill>
        <p:spPr>
          <a:xfrm>
            <a:off x="7804800" y="5580000"/>
            <a:ext cx="1078992" cy="984504"/>
          </a:xfrm>
          <a:prstGeom prst="rect">
            <a:avLst/>
          </a:prstGeom>
        </p:spPr>
      </p:pic>
      <p:pic>
        <p:nvPicPr>
          <p:cNvPr id="14" name="Kuva 8" descr="VipuvoimaaEU_2014_2020_rgb-01.png"/>
          <p:cNvPicPr>
            <a:picLocks noChangeAspect="1"/>
          </p:cNvPicPr>
          <p:nvPr userDrawn="1"/>
        </p:nvPicPr>
        <p:blipFill>
          <a:blip r:embed="rId4" cstate="print"/>
          <a:stretch>
            <a:fillRect/>
          </a:stretch>
        </p:blipFill>
        <p:spPr>
          <a:xfrm>
            <a:off x="6472800" y="5842800"/>
            <a:ext cx="1220690" cy="8640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8_Tekstidia: tyhjä">
    <p:bg>
      <p:bgRef idx="1001">
        <a:schemeClr val="bg1"/>
      </p:bgRef>
    </p:bg>
    <p:spTree>
      <p:nvGrpSpPr>
        <p:cNvPr id="1" name=""/>
        <p:cNvGrpSpPr/>
        <p:nvPr/>
      </p:nvGrpSpPr>
      <p:grpSpPr>
        <a:xfrm>
          <a:off x="0" y="0"/>
          <a:ext cx="0" cy="0"/>
          <a:chOff x="0" y="0"/>
          <a:chExt cx="0" cy="0"/>
        </a:xfrm>
      </p:grpSpPr>
      <p:pic>
        <p:nvPicPr>
          <p:cNvPr id="7" name="Kuva 6"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Päivämäärän paikkamerkki 1"/>
          <p:cNvSpPr>
            <a:spLocks noGrp="1"/>
          </p:cNvSpPr>
          <p:nvPr>
            <p:ph type="dt" sz="half" idx="10"/>
          </p:nvPr>
        </p:nvSpPr>
        <p:spPr/>
        <p:txBody>
          <a:bodyPr/>
          <a:lstStyle/>
          <a:p>
            <a:fld id="{7356B9E0-AE4D-47F9-9DDE-55B177305E0F}" type="datetime1">
              <a:rPr lang="fi-FI" smtClean="0"/>
              <a:pPr/>
              <a:t>7.9.2020</a:t>
            </a:fld>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4" name="Dian numeron paikkamerkki 3"/>
          <p:cNvSpPr>
            <a:spLocks noGrp="1"/>
          </p:cNvSpPr>
          <p:nvPr>
            <p:ph type="sldNum" sz="quarter" idx="12"/>
          </p:nvPr>
        </p:nvSpPr>
        <p:spPr/>
        <p:txBody>
          <a:bodyPr/>
          <a:lstStyle/>
          <a:p>
            <a:fld id="{2A4837A0-F8B5-40DF-B7A3-2778985E9851}" type="slidenum">
              <a:rPr lang="fi-FI" smtClean="0"/>
              <a:pPr/>
              <a:t>‹#›</a:t>
            </a:fld>
            <a:endParaRPr lang="fi-FI"/>
          </a:p>
        </p:txBody>
      </p:sp>
      <p:pic>
        <p:nvPicPr>
          <p:cNvPr id="9"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0"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Otsikkodia">
    <p:bg>
      <p:bgPr>
        <a:solidFill>
          <a:schemeClr val="accent1"/>
        </a:solidFill>
        <a:effectLst/>
      </p:bgPr>
    </p:bg>
    <p:spTree>
      <p:nvGrpSpPr>
        <p:cNvPr id="1" name=""/>
        <p:cNvGrpSpPr/>
        <p:nvPr/>
      </p:nvGrpSpPr>
      <p:grpSpPr>
        <a:xfrm>
          <a:off x="0" y="0"/>
          <a:ext cx="0" cy="0"/>
          <a:chOff x="0" y="0"/>
          <a:chExt cx="0" cy="0"/>
        </a:xfrm>
      </p:grpSpPr>
      <p:pic>
        <p:nvPicPr>
          <p:cNvPr id="11" name="Kuva 10" descr="TEM_RR_PPT-taustat_RGB_valk_kehys_j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p:spPr>
        <p:txBody>
          <a:bodyPr anchor="b" anchorCtr="0"/>
          <a:lstStyle>
            <a:lvl1pPr algn="ctr">
              <a:defRPr>
                <a:solidFill>
                  <a:schemeClr val="bg1"/>
                </a:solidFill>
              </a:defRPr>
            </a:lvl1pPr>
          </a:lstStyle>
          <a:p>
            <a:r>
              <a:rPr lang="fi-FI"/>
              <a:t>Muokkaa perustyyl. napsautt.</a:t>
            </a:r>
            <a:endParaRPr lang="fi-FI" dirty="0"/>
          </a:p>
        </p:txBody>
      </p:sp>
      <p:sp>
        <p:nvSpPr>
          <p:cNvPr id="4" name="Päivämäärän paikkamerkki 3"/>
          <p:cNvSpPr>
            <a:spLocks noGrp="1"/>
          </p:cNvSpPr>
          <p:nvPr>
            <p:ph type="dt" sz="half" idx="10"/>
          </p:nvPr>
        </p:nvSpPr>
        <p:spPr>
          <a:xfrm>
            <a:off x="3852000" y="4428000"/>
            <a:ext cx="1440000" cy="252000"/>
          </a:xfrm>
        </p:spPr>
        <p:txBody>
          <a:bodyPr/>
          <a:lstStyle>
            <a:lvl1pPr algn="ctr">
              <a:defRPr>
                <a:solidFill>
                  <a:schemeClr val="bg1"/>
                </a:solidFill>
              </a:defRPr>
            </a:lvl1pPr>
          </a:lstStyle>
          <a:p>
            <a:fld id="{9F3CA18B-9E35-4533-979C-C6E5EEC99A99}" type="datetime1">
              <a:rPr lang="fi-FI" smtClean="0"/>
              <a:pPr/>
              <a:t>7.9.2020</a:t>
            </a:fld>
            <a:endParaRPr lang="fi-FI" dirty="0"/>
          </a:p>
        </p:txBody>
      </p:sp>
      <p:sp>
        <p:nvSpPr>
          <p:cNvPr id="5" name="Alatunnisteen paikkamerkki 4"/>
          <p:cNvSpPr>
            <a:spLocks noGrp="1"/>
          </p:cNvSpPr>
          <p:nvPr>
            <p:ph type="ftr" sz="quarter" idx="11"/>
          </p:nvPr>
        </p:nvSpPr>
        <p:spPr>
          <a:xfrm>
            <a:off x="2772000" y="4140000"/>
            <a:ext cx="3600000" cy="252000"/>
          </a:xfrm>
        </p:spPr>
        <p:txBody>
          <a:bodyPr lIns="0"/>
          <a:lstStyle>
            <a:lvl1pPr algn="ctr">
              <a:defRPr>
                <a:solidFill>
                  <a:schemeClr val="bg1"/>
                </a:solidFill>
              </a:defRPr>
            </a:lvl1pPr>
          </a:lstStyle>
          <a:p>
            <a:r>
              <a:rPr lang="fi-FI" dirty="0"/>
              <a:t>Etunimi Sukunimi</a:t>
            </a:r>
          </a:p>
        </p:txBody>
      </p:sp>
      <p:sp>
        <p:nvSpPr>
          <p:cNvPr id="12" name="Alaotsikko 2"/>
          <p:cNvSpPr>
            <a:spLocks noGrp="1"/>
          </p:cNvSpPr>
          <p:nvPr>
            <p:ph type="subTitle" idx="1"/>
          </p:nvPr>
        </p:nvSpPr>
        <p:spPr>
          <a:xfrm>
            <a:off x="1322086" y="3060000"/>
            <a:ext cx="6480000" cy="900000"/>
          </a:xfrm>
        </p:spPr>
        <p:txBody>
          <a:bodyPr/>
          <a:lstStyle>
            <a:lvl1pPr marL="0" indent="0" algn="ctr">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9" name="Kuvan paikkamerkki 18"/>
          <p:cNvSpPr>
            <a:spLocks noGrp="1"/>
          </p:cNvSpPr>
          <p:nvPr>
            <p:ph type="pic" sz="quarter" idx="12" hasCustomPrompt="1"/>
          </p:nvPr>
        </p:nvSpPr>
        <p:spPr>
          <a:xfrm>
            <a:off x="360000" y="5796000"/>
            <a:ext cx="1440000" cy="719137"/>
          </a:xfrm>
        </p:spPr>
        <p:txBody>
          <a:bodyPr/>
          <a:lstStyle>
            <a:lvl1pPr>
              <a:defRPr sz="1400">
                <a:solidFill>
                  <a:schemeClr val="bg2"/>
                </a:solidFill>
              </a:defRPr>
            </a:lvl1pPr>
          </a:lstStyle>
          <a:p>
            <a:r>
              <a:rPr lang="fi-FI" dirty="0"/>
              <a:t>logo</a:t>
            </a:r>
          </a:p>
        </p:txBody>
      </p:sp>
      <p:sp>
        <p:nvSpPr>
          <p:cNvPr id="20" name="Kuvan paikkamerkki 18"/>
          <p:cNvSpPr>
            <a:spLocks noGrp="1"/>
          </p:cNvSpPr>
          <p:nvPr>
            <p:ph type="pic" sz="quarter" idx="13" hasCustomPrompt="1"/>
          </p:nvPr>
        </p:nvSpPr>
        <p:spPr>
          <a:xfrm>
            <a:off x="2031332" y="5794990"/>
            <a:ext cx="1440000" cy="719137"/>
          </a:xfrm>
        </p:spPr>
        <p:txBody>
          <a:bodyPr/>
          <a:lstStyle>
            <a:lvl1pPr>
              <a:defRPr sz="1400">
                <a:solidFill>
                  <a:schemeClr val="bg2"/>
                </a:solidFill>
              </a:defRPr>
            </a:lvl1pPr>
          </a:lstStyle>
          <a:p>
            <a:r>
              <a:rPr lang="fi-FI" dirty="0"/>
              <a:t>logo</a:t>
            </a:r>
          </a:p>
        </p:txBody>
      </p:sp>
      <p:sp>
        <p:nvSpPr>
          <p:cNvPr id="21" name="Kuvan paikkamerkki 18"/>
          <p:cNvSpPr>
            <a:spLocks noGrp="1"/>
          </p:cNvSpPr>
          <p:nvPr>
            <p:ph type="pic" sz="quarter" idx="14" hasCustomPrompt="1"/>
          </p:nvPr>
        </p:nvSpPr>
        <p:spPr>
          <a:xfrm>
            <a:off x="3697880" y="5794990"/>
            <a:ext cx="1440000" cy="719137"/>
          </a:xfrm>
        </p:spPr>
        <p:txBody>
          <a:bodyPr/>
          <a:lstStyle>
            <a:lvl1pPr>
              <a:defRPr sz="1400">
                <a:solidFill>
                  <a:schemeClr val="bg2"/>
                </a:solidFill>
              </a:defRPr>
            </a:lvl1pPr>
          </a:lstStyle>
          <a:p>
            <a:r>
              <a:rPr lang="fi-FI" dirty="0"/>
              <a:t>logo</a:t>
            </a:r>
          </a:p>
        </p:txBody>
      </p:sp>
      <p:pic>
        <p:nvPicPr>
          <p:cNvPr id="14"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5"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värillinen välidia">
    <p:bg>
      <p:bgPr>
        <a:solidFill>
          <a:schemeClr val="accent1"/>
        </a:solidFill>
        <a:effectLst/>
      </p:bgPr>
    </p:bg>
    <p:spTree>
      <p:nvGrpSpPr>
        <p:cNvPr id="1" name=""/>
        <p:cNvGrpSpPr/>
        <p:nvPr/>
      </p:nvGrpSpPr>
      <p:grpSpPr>
        <a:xfrm>
          <a:off x="0" y="0"/>
          <a:ext cx="0" cy="0"/>
          <a:chOff x="0" y="0"/>
          <a:chExt cx="0" cy="0"/>
        </a:xfrm>
      </p:grpSpPr>
      <p:pic>
        <p:nvPicPr>
          <p:cNvPr id="9" name="Kuva 8" descr="TEM_RR_PPT-taustat_RGB_valk_kehys_j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tx2"/>
                </a:solidFill>
              </a:defRPr>
            </a:lvl1pPr>
          </a:lstStyle>
          <a:p>
            <a:r>
              <a:rPr lang="fi-FI"/>
              <a:t>Muokkaa perustyyl. napsautt.</a:t>
            </a:r>
            <a:endParaRPr lang="fi-FI" dirty="0"/>
          </a:p>
        </p:txBody>
      </p:sp>
      <p:sp>
        <p:nvSpPr>
          <p:cNvPr id="4" name="Päivämäärän paikkamerkki 3"/>
          <p:cNvSpPr>
            <a:spLocks noGrp="1"/>
          </p:cNvSpPr>
          <p:nvPr>
            <p:ph type="dt" sz="half" idx="10"/>
          </p:nvPr>
        </p:nvSpPr>
        <p:spPr/>
        <p:txBody>
          <a:bodyPr/>
          <a:lstStyle>
            <a:lvl1pPr>
              <a:defRPr>
                <a:solidFill>
                  <a:schemeClr val="tx2"/>
                </a:solidFill>
              </a:defRPr>
            </a:lvl1pPr>
          </a:lstStyle>
          <a:p>
            <a:fld id="{57A8F801-9BF5-46D1-98A5-513B8005DAC3}" type="datetime1">
              <a:rPr lang="fi-FI" smtClean="0"/>
              <a:pPr/>
              <a:t>7.9.2020</a:t>
            </a:fld>
            <a:endParaRPr lang="fi-FI"/>
          </a:p>
        </p:txBody>
      </p:sp>
      <p:sp>
        <p:nvSpPr>
          <p:cNvPr id="5" name="Alatunnisteen paikkamerkki 4"/>
          <p:cNvSpPr>
            <a:spLocks noGrp="1"/>
          </p:cNvSpPr>
          <p:nvPr>
            <p:ph type="ftr" sz="quarter" idx="11"/>
          </p:nvPr>
        </p:nvSpPr>
        <p:spPr/>
        <p:txBody>
          <a:bodyPr/>
          <a:lstStyle>
            <a:lvl1pPr>
              <a:defRPr>
                <a:solidFill>
                  <a:schemeClr val="tx2"/>
                </a:solidFill>
              </a:defRPr>
            </a:lvl1pPr>
          </a:lstStyle>
          <a:p>
            <a:r>
              <a:rPr lang="fi-FI" dirty="0"/>
              <a:t>Etunimi Sukunimi</a:t>
            </a:r>
          </a:p>
        </p:txBody>
      </p:sp>
      <p:sp>
        <p:nvSpPr>
          <p:cNvPr id="6" name="Dian numeron paikkamerkki 5"/>
          <p:cNvSpPr>
            <a:spLocks noGrp="1"/>
          </p:cNvSpPr>
          <p:nvPr>
            <p:ph type="sldNum" sz="quarter" idx="12"/>
          </p:nvPr>
        </p:nvSpPr>
        <p:spPr/>
        <p:txBody>
          <a:bodyPr/>
          <a:lstStyle>
            <a:lvl1pPr>
              <a:defRPr>
                <a:solidFill>
                  <a:schemeClr val="tx2"/>
                </a:solidFill>
              </a:defRPr>
            </a:lvl1pPr>
          </a:lstStyle>
          <a:p>
            <a:fld id="{2A4837A0-F8B5-40DF-B7A3-2778985E9851}" type="slidenum">
              <a:rPr lang="fi-FI" smtClean="0"/>
              <a:pPr/>
              <a:t>‹#›</a:t>
            </a:fld>
            <a:endParaRPr lang="fi-FI" dirty="0"/>
          </a:p>
        </p:txBody>
      </p:sp>
      <p:pic>
        <p:nvPicPr>
          <p:cNvPr id="13"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0"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A_kuvadia: tumma kuva">
    <p:bg>
      <p:bgPr>
        <a:solidFill>
          <a:schemeClr val="tx1"/>
        </a:solidFill>
        <a:effectLst/>
      </p:bgPr>
    </p:bg>
    <p:spTree>
      <p:nvGrpSpPr>
        <p:cNvPr id="1" name=""/>
        <p:cNvGrpSpPr/>
        <p:nvPr/>
      </p:nvGrpSpPr>
      <p:grpSpPr>
        <a:xfrm>
          <a:off x="0" y="0"/>
          <a:ext cx="0" cy="0"/>
          <a:chOff x="0" y="0"/>
          <a:chExt cx="0" cy="0"/>
        </a:xfrm>
      </p:grpSpPr>
      <p:pic>
        <p:nvPicPr>
          <p:cNvPr id="9" name="Kuva 8" descr="TEM_RR_PPT-taustat_RGB_valk_kehys_j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tx2"/>
                </a:solidFill>
              </a:defRPr>
            </a:lvl1pPr>
          </a:lstStyle>
          <a:p>
            <a:r>
              <a:rPr lang="fi-FI"/>
              <a:t>Muokkaa perustyyl. napsautt.</a:t>
            </a:r>
            <a:endParaRPr lang="fi-FI" dirty="0"/>
          </a:p>
        </p:txBody>
      </p:sp>
      <p:sp>
        <p:nvSpPr>
          <p:cNvPr id="4" name="Päivämäärän paikkamerkki 3"/>
          <p:cNvSpPr>
            <a:spLocks noGrp="1"/>
          </p:cNvSpPr>
          <p:nvPr>
            <p:ph type="dt" sz="half" idx="10"/>
          </p:nvPr>
        </p:nvSpPr>
        <p:spPr/>
        <p:txBody>
          <a:bodyPr/>
          <a:lstStyle>
            <a:lvl1pPr>
              <a:defRPr>
                <a:solidFill>
                  <a:schemeClr val="tx2"/>
                </a:solidFill>
              </a:defRPr>
            </a:lvl1pPr>
          </a:lstStyle>
          <a:p>
            <a:fld id="{57A8F801-9BF5-46D1-98A5-513B8005DAC3}" type="datetime1">
              <a:rPr lang="fi-FI" smtClean="0"/>
              <a:pPr/>
              <a:t>7.9.2020</a:t>
            </a:fld>
            <a:endParaRPr lang="fi-FI"/>
          </a:p>
        </p:txBody>
      </p:sp>
      <p:sp>
        <p:nvSpPr>
          <p:cNvPr id="5" name="Alatunnisteen paikkamerkki 4"/>
          <p:cNvSpPr>
            <a:spLocks noGrp="1"/>
          </p:cNvSpPr>
          <p:nvPr>
            <p:ph type="ftr" sz="quarter" idx="11"/>
          </p:nvPr>
        </p:nvSpPr>
        <p:spPr/>
        <p:txBody>
          <a:bodyPr/>
          <a:lstStyle>
            <a:lvl1pPr>
              <a:defRPr>
                <a:solidFill>
                  <a:schemeClr val="tx2"/>
                </a:solidFill>
              </a:defRPr>
            </a:lvl1pPr>
          </a:lstStyle>
          <a:p>
            <a:r>
              <a:rPr lang="fi-FI"/>
              <a:t>Etunimi Sukunimi</a:t>
            </a:r>
          </a:p>
        </p:txBody>
      </p:sp>
      <p:sp>
        <p:nvSpPr>
          <p:cNvPr id="6" name="Dian numeron paikkamerkki 5"/>
          <p:cNvSpPr>
            <a:spLocks noGrp="1"/>
          </p:cNvSpPr>
          <p:nvPr>
            <p:ph type="sldNum" sz="quarter" idx="12"/>
          </p:nvPr>
        </p:nvSpPr>
        <p:spPr/>
        <p:txBody>
          <a:bodyPr/>
          <a:lstStyle>
            <a:lvl1pPr>
              <a:defRPr>
                <a:solidFill>
                  <a:schemeClr val="tx2"/>
                </a:solidFill>
              </a:defRPr>
            </a:lvl1pPr>
          </a:lstStyle>
          <a:p>
            <a:fld id="{2A4837A0-F8B5-40DF-B7A3-2778985E9851}" type="slidenum">
              <a:rPr lang="fi-FI" smtClean="0"/>
              <a:pPr/>
              <a:t>‹#›</a:t>
            </a:fld>
            <a:endParaRPr lang="fi-FI" dirty="0"/>
          </a:p>
        </p:txBody>
      </p:sp>
      <p:pic>
        <p:nvPicPr>
          <p:cNvPr id="11"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2"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B_kuvadia: vaalea kuva">
    <p:bg>
      <p:bgPr>
        <a:solidFill>
          <a:schemeClr val="tx1"/>
        </a:solidFill>
        <a:effectLst/>
      </p:bgPr>
    </p:bg>
    <p:spTree>
      <p:nvGrpSpPr>
        <p:cNvPr id="1" name=""/>
        <p:cNvGrpSpPr/>
        <p:nvPr/>
      </p:nvGrpSpPr>
      <p:grpSpPr>
        <a:xfrm>
          <a:off x="0" y="0"/>
          <a:ext cx="0" cy="0"/>
          <a:chOff x="0" y="0"/>
          <a:chExt cx="0" cy="0"/>
        </a:xfrm>
      </p:grpSpPr>
      <p:pic>
        <p:nvPicPr>
          <p:cNvPr id="10" name="Kuva 9" descr="TEM_RR_PPT-taustat_RGB_valk_kehys_tumm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2"/>
                </a:solidFill>
              </a:defRPr>
            </a:lvl1pPr>
          </a:lstStyle>
          <a:p>
            <a:r>
              <a:rPr lang="fi-FI"/>
              <a:t>Muokkaa perustyyl. napsautt.</a:t>
            </a:r>
            <a:endParaRPr lang="fi-FI" dirty="0"/>
          </a:p>
        </p:txBody>
      </p:sp>
      <p:sp>
        <p:nvSpPr>
          <p:cNvPr id="4" name="Päivämäärän paikkamerkki 3"/>
          <p:cNvSpPr>
            <a:spLocks noGrp="1"/>
          </p:cNvSpPr>
          <p:nvPr>
            <p:ph type="dt" sz="half" idx="10"/>
          </p:nvPr>
        </p:nvSpPr>
        <p:spPr/>
        <p:txBody>
          <a:bodyPr/>
          <a:lstStyle>
            <a:lvl1pPr>
              <a:defRPr>
                <a:solidFill>
                  <a:schemeClr val="bg2"/>
                </a:solidFill>
              </a:defRPr>
            </a:lvl1pPr>
          </a:lstStyle>
          <a:p>
            <a:fld id="{57A8F801-9BF5-46D1-98A5-513B8005DAC3}" type="datetime1">
              <a:rPr lang="fi-FI" smtClean="0"/>
              <a:pPr/>
              <a:t>7.9.2020</a:t>
            </a:fld>
            <a:endParaRPr lang="fi-FI" dirty="0"/>
          </a:p>
        </p:txBody>
      </p:sp>
      <p:sp>
        <p:nvSpPr>
          <p:cNvPr id="5" name="Alatunnisteen paikkamerkki 4"/>
          <p:cNvSpPr>
            <a:spLocks noGrp="1"/>
          </p:cNvSpPr>
          <p:nvPr>
            <p:ph type="ftr" sz="quarter" idx="11"/>
          </p:nvPr>
        </p:nvSpPr>
        <p:spPr/>
        <p:txBody>
          <a:bodyPr/>
          <a:lstStyle>
            <a:lvl1pPr>
              <a:defRPr>
                <a:solidFill>
                  <a:schemeClr val="bg2"/>
                </a:solidFill>
              </a:defRPr>
            </a:lvl1pPr>
          </a:lstStyle>
          <a:p>
            <a:r>
              <a:rPr lang="fi-FI" dirty="0"/>
              <a:t>Etunimi Sukunimi</a:t>
            </a:r>
          </a:p>
        </p:txBody>
      </p:sp>
      <p:sp>
        <p:nvSpPr>
          <p:cNvPr id="6" name="Dian numeron paikkamerkki 5"/>
          <p:cNvSpPr>
            <a:spLocks noGrp="1"/>
          </p:cNvSpPr>
          <p:nvPr>
            <p:ph type="sldNum" sz="quarter" idx="12"/>
          </p:nvPr>
        </p:nvSpPr>
        <p:spPr/>
        <p:txBody>
          <a:bodyPr/>
          <a:lstStyle>
            <a:lvl1pPr>
              <a:defRPr>
                <a:solidFill>
                  <a:schemeClr val="bg2"/>
                </a:solidFill>
              </a:defRPr>
            </a:lvl1pPr>
          </a:lstStyle>
          <a:p>
            <a:fld id="{2A4837A0-F8B5-40DF-B7A3-2778985E9851}" type="slidenum">
              <a:rPr lang="fi-FI" smtClean="0"/>
              <a:pPr/>
              <a:t>‹#›</a:t>
            </a:fld>
            <a:endParaRPr lang="fi-FI" dirty="0"/>
          </a:p>
        </p:txBody>
      </p:sp>
      <p:pic>
        <p:nvPicPr>
          <p:cNvPr id="11"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2"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ekstidia: yksipalstainen">
    <p:bg>
      <p:bgRef idx="1001">
        <a:schemeClr val="bg1"/>
      </p:bgRef>
    </p:bg>
    <p:spTree>
      <p:nvGrpSpPr>
        <p:cNvPr id="1" name=""/>
        <p:cNvGrpSpPr/>
        <p:nvPr/>
      </p:nvGrpSpPr>
      <p:grpSpPr>
        <a:xfrm>
          <a:off x="0" y="0"/>
          <a:ext cx="0" cy="0"/>
          <a:chOff x="0" y="0"/>
          <a:chExt cx="0" cy="0"/>
        </a:xfrm>
      </p:grpSpPr>
      <p:pic>
        <p:nvPicPr>
          <p:cNvPr id="9" name="Kuva 8"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540000" y="1584000"/>
            <a:ext cx="8064000" cy="4140000"/>
          </a:xfrm>
        </p:spPr>
        <p:txBody>
          <a:bodyPr/>
          <a:lstStyle>
            <a:lvl2pPr>
              <a:defRPr/>
            </a:lvl2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wrap="none"/>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wrap="none" rIns="0"/>
          <a:lstStyle/>
          <a:p>
            <a:r>
              <a:rPr lang="fi-FI"/>
              <a:t>Etunimi Sukunimi</a:t>
            </a:r>
          </a:p>
        </p:txBody>
      </p:sp>
      <p:sp>
        <p:nvSpPr>
          <p:cNvPr id="6" name="Dian numeron paikkamerkki 5"/>
          <p:cNvSpPr>
            <a:spLocks noGrp="1"/>
          </p:cNvSpPr>
          <p:nvPr>
            <p:ph type="sldNum" sz="quarter" idx="12"/>
          </p:nvPr>
        </p:nvSpPr>
        <p:spPr/>
        <p:txBody>
          <a:bodyPr wrap="none" rIns="0"/>
          <a:lstStyle>
            <a:lvl1pPr algn="l">
              <a:defRPr/>
            </a:lvl1pPr>
          </a:lstStyle>
          <a:p>
            <a:fld id="{2A4837A0-F8B5-40DF-B7A3-2778985E9851}" type="slidenum">
              <a:rPr lang="fi-FI" smtClean="0"/>
              <a:pPr/>
              <a:t>‹#›</a:t>
            </a:fld>
            <a:endParaRPr lang="fi-FI" dirty="0"/>
          </a:p>
        </p:txBody>
      </p:sp>
      <p:pic>
        <p:nvPicPr>
          <p:cNvPr id="11"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2"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5_Tekstidia: kaksipalstainen">
    <p:bg>
      <p:bgRef idx="1001">
        <a:schemeClr val="bg1"/>
      </p:bgRef>
    </p:bg>
    <p:spTree>
      <p:nvGrpSpPr>
        <p:cNvPr id="1" name=""/>
        <p:cNvGrpSpPr/>
        <p:nvPr/>
      </p:nvGrpSpPr>
      <p:grpSpPr>
        <a:xfrm>
          <a:off x="0" y="0"/>
          <a:ext cx="0" cy="0"/>
          <a:chOff x="0" y="0"/>
          <a:chExt cx="0" cy="0"/>
        </a:xfrm>
      </p:grpSpPr>
      <p:pic>
        <p:nvPicPr>
          <p:cNvPr id="10" name="Kuva 9"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40000" y="1584000"/>
            <a:ext cx="3924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648200" y="1584000"/>
            <a:ext cx="3960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fld id="{D00111C6-550F-476F-A8E9-87059F984CC5}" type="datetime1">
              <a:rPr lang="fi-FI" smtClean="0"/>
              <a:pPr/>
              <a:t>7.9.2020</a:t>
            </a:fld>
            <a:endParaRPr lang="fi-FI"/>
          </a:p>
        </p:txBody>
      </p:sp>
      <p:sp>
        <p:nvSpPr>
          <p:cNvPr id="6" name="Alatunnisteen paikkamerkki 5"/>
          <p:cNvSpPr>
            <a:spLocks noGrp="1"/>
          </p:cNvSpPr>
          <p:nvPr>
            <p:ph type="ftr" sz="quarter" idx="11"/>
          </p:nvPr>
        </p:nvSpPr>
        <p:spPr/>
        <p:txBody>
          <a:bodyPr/>
          <a:lstStyle/>
          <a:p>
            <a:r>
              <a:rPr lang="fi-FI" dirty="0"/>
              <a:t>Etunimi Sukunimi</a:t>
            </a:r>
          </a:p>
        </p:txBody>
      </p:sp>
      <p:sp>
        <p:nvSpPr>
          <p:cNvPr id="7" name="Dian numeron paikkamerkki 6"/>
          <p:cNvSpPr>
            <a:spLocks noGrp="1"/>
          </p:cNvSpPr>
          <p:nvPr>
            <p:ph type="sldNum" sz="quarter" idx="12"/>
          </p:nvPr>
        </p:nvSpPr>
        <p:spPr/>
        <p:txBody>
          <a:bodyPr/>
          <a:lstStyle/>
          <a:p>
            <a:fld id="{2A4837A0-F8B5-40DF-B7A3-2778985E9851}" type="slidenum">
              <a:rPr lang="fi-FI" smtClean="0"/>
              <a:pPr/>
              <a:t>‹#›</a:t>
            </a:fld>
            <a:endParaRPr lang="fi-FI"/>
          </a:p>
        </p:txBody>
      </p:sp>
      <p:pic>
        <p:nvPicPr>
          <p:cNvPr id="12"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3"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ekstidia: yksip. väliotsikolla">
    <p:bg>
      <p:bgRef idx="1001">
        <a:schemeClr val="bg1"/>
      </p:bgRef>
    </p:bg>
    <p:spTree>
      <p:nvGrpSpPr>
        <p:cNvPr id="1" name=""/>
        <p:cNvGrpSpPr/>
        <p:nvPr/>
      </p:nvGrpSpPr>
      <p:grpSpPr>
        <a:xfrm>
          <a:off x="0" y="0"/>
          <a:ext cx="0" cy="0"/>
          <a:chOff x="0" y="0"/>
          <a:chExt cx="0" cy="0"/>
        </a:xfrm>
      </p:grpSpPr>
      <p:pic>
        <p:nvPicPr>
          <p:cNvPr id="12" name="Kuva 11"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540000" y="1584000"/>
            <a:ext cx="8064448" cy="360000"/>
          </a:xfrm>
        </p:spPr>
        <p:txBody>
          <a:bodyPr wrap="square"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540000" y="1980000"/>
            <a:ext cx="8064448" cy="360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p:cNvSpPr>
            <a:spLocks noGrp="1"/>
          </p:cNvSpPr>
          <p:nvPr>
            <p:ph type="dt" sz="half" idx="10"/>
          </p:nvPr>
        </p:nvSpPr>
        <p:spPr/>
        <p:txBody>
          <a:bodyPr/>
          <a:lstStyle/>
          <a:p>
            <a:fld id="{3952FA39-4A70-4416-BD6A-317A14324BE2}" type="datetime1">
              <a:rPr lang="fi-FI" smtClean="0"/>
              <a:pPr/>
              <a:t>7.9.2020</a:t>
            </a:fld>
            <a:endParaRPr lang="fi-FI"/>
          </a:p>
        </p:txBody>
      </p:sp>
      <p:sp>
        <p:nvSpPr>
          <p:cNvPr id="8" name="Alatunnisteen paikkamerkki 7"/>
          <p:cNvSpPr>
            <a:spLocks noGrp="1"/>
          </p:cNvSpPr>
          <p:nvPr>
            <p:ph type="ftr" sz="quarter" idx="11"/>
          </p:nvPr>
        </p:nvSpPr>
        <p:spPr/>
        <p:txBody>
          <a:bodyPr/>
          <a:lstStyle/>
          <a:p>
            <a:r>
              <a:rPr lang="fi-FI"/>
              <a:t>Etunimi Sukunimi</a:t>
            </a:r>
          </a:p>
        </p:txBody>
      </p:sp>
      <p:sp>
        <p:nvSpPr>
          <p:cNvPr id="9" name="Dian numeron paikkamerkki 8"/>
          <p:cNvSpPr>
            <a:spLocks noGrp="1"/>
          </p:cNvSpPr>
          <p:nvPr>
            <p:ph type="sldNum" sz="quarter" idx="12"/>
          </p:nvPr>
        </p:nvSpPr>
        <p:spPr/>
        <p:txBody>
          <a:bodyPr/>
          <a:lstStyle/>
          <a:p>
            <a:fld id="{2A4837A0-F8B5-40DF-B7A3-2778985E9851}" type="slidenum">
              <a:rPr lang="fi-FI" smtClean="0"/>
              <a:pPr/>
              <a:t>‹#›</a:t>
            </a:fld>
            <a:endParaRPr lang="fi-FI"/>
          </a:p>
        </p:txBody>
      </p:sp>
      <p:pic>
        <p:nvPicPr>
          <p:cNvPr id="14"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1"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7_Tekstidia: vain otsikko">
    <p:bg>
      <p:bgRef idx="1001">
        <a:schemeClr val="bg1"/>
      </p:bgRef>
    </p:bg>
    <p:spTree>
      <p:nvGrpSpPr>
        <p:cNvPr id="1" name=""/>
        <p:cNvGrpSpPr/>
        <p:nvPr/>
      </p:nvGrpSpPr>
      <p:grpSpPr>
        <a:xfrm>
          <a:off x="0" y="0"/>
          <a:ext cx="0" cy="0"/>
          <a:chOff x="0" y="0"/>
          <a:chExt cx="0" cy="0"/>
        </a:xfrm>
      </p:grpSpPr>
      <p:pic>
        <p:nvPicPr>
          <p:cNvPr id="8" name="Kuva 7"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CC2D5EEE-C8B3-43A5-8984-4E9E998B8BE3}" type="datetime1">
              <a:rPr lang="fi-FI" smtClean="0"/>
              <a:pPr/>
              <a:t>7.9.2020</a:t>
            </a:fld>
            <a:endParaRPr lang="fi-FI"/>
          </a:p>
        </p:txBody>
      </p:sp>
      <p:sp>
        <p:nvSpPr>
          <p:cNvPr id="4" name="Alatunnisteen paikkamerkki 3"/>
          <p:cNvSpPr>
            <a:spLocks noGrp="1"/>
          </p:cNvSpPr>
          <p:nvPr>
            <p:ph type="ftr" sz="quarter" idx="11"/>
          </p:nvPr>
        </p:nvSpPr>
        <p:spPr/>
        <p:txBody>
          <a:bodyPr/>
          <a:lstStyle/>
          <a:p>
            <a:r>
              <a:rPr lang="fi-FI"/>
              <a:t>Etunimi Sukunimi</a:t>
            </a:r>
          </a:p>
        </p:txBody>
      </p:sp>
      <p:sp>
        <p:nvSpPr>
          <p:cNvPr id="5" name="Dian numeron paikkamerkki 4"/>
          <p:cNvSpPr>
            <a:spLocks noGrp="1"/>
          </p:cNvSpPr>
          <p:nvPr>
            <p:ph type="sldNum" sz="quarter" idx="12"/>
          </p:nvPr>
        </p:nvSpPr>
        <p:spPr/>
        <p:txBody>
          <a:bodyPr/>
          <a:lstStyle/>
          <a:p>
            <a:fld id="{2A4837A0-F8B5-40DF-B7A3-2778985E9851}" type="slidenum">
              <a:rPr lang="fi-FI" smtClean="0"/>
              <a:pPr/>
              <a:t>‹#›</a:t>
            </a:fld>
            <a:endParaRPr lang="fi-FI"/>
          </a:p>
        </p:txBody>
      </p:sp>
      <p:pic>
        <p:nvPicPr>
          <p:cNvPr id="10" name="Kuva 8" descr="VipuvoimaaEU_2014_2020_rgb-01.png"/>
          <p:cNvPicPr>
            <a:picLocks noChangeAspect="1"/>
          </p:cNvPicPr>
          <p:nvPr userDrawn="1"/>
        </p:nvPicPr>
        <p:blipFill>
          <a:blip r:embed="rId3" cstate="print"/>
          <a:stretch>
            <a:fillRect/>
          </a:stretch>
        </p:blipFill>
        <p:spPr>
          <a:xfrm>
            <a:off x="6472800" y="5842800"/>
            <a:ext cx="1220690" cy="864096"/>
          </a:xfrm>
          <a:prstGeom prst="rect">
            <a:avLst/>
          </a:prstGeom>
        </p:spPr>
      </p:pic>
      <p:pic>
        <p:nvPicPr>
          <p:cNvPr id="11" name="Picture 5" descr="EU_EAKR_ESR_FI_vertical_20mm_rgb.png"/>
          <p:cNvPicPr>
            <a:picLocks noChangeAspect="1"/>
          </p:cNvPicPr>
          <p:nvPr userDrawn="1"/>
        </p:nvPicPr>
        <p:blipFill>
          <a:blip r:embed="rId4" cstate="print"/>
          <a:stretch>
            <a:fillRect/>
          </a:stretch>
        </p:blipFill>
        <p:spPr>
          <a:xfrm>
            <a:off x="7804800" y="5580000"/>
            <a:ext cx="1078992" cy="98450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540000" y="612000"/>
            <a:ext cx="8064000" cy="900000"/>
          </a:xfrm>
          <a:prstGeom prst="rect">
            <a:avLst/>
          </a:prstGeom>
        </p:spPr>
        <p:txBody>
          <a:bodyPr vert="horz" lIns="0" tIns="0" rIns="0" bIns="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40000" y="1584000"/>
            <a:ext cx="8064000" cy="41400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666284" y="6309320"/>
            <a:ext cx="1080000" cy="360000"/>
          </a:xfrm>
          <a:prstGeom prst="rect">
            <a:avLst/>
          </a:prstGeom>
        </p:spPr>
        <p:txBody>
          <a:bodyPr vert="horz" lIns="91440" tIns="45720" rIns="91440" bIns="45720" rtlCol="0" anchor="ctr"/>
          <a:lstStyle>
            <a:lvl1pPr algn="r">
              <a:defRPr sz="1000">
                <a:solidFill>
                  <a:schemeClr val="tx2"/>
                </a:solidFill>
              </a:defRPr>
            </a:lvl1pPr>
          </a:lstStyle>
          <a:p>
            <a:fld id="{B21B48D5-7DCF-4B12-8FC3-76BB2D33A198}" type="datetime1">
              <a:rPr lang="fi-FI" smtClean="0"/>
              <a:pPr/>
              <a:t>7.9.2020</a:t>
            </a:fld>
            <a:endParaRPr lang="fi-FI" dirty="0"/>
          </a:p>
        </p:txBody>
      </p:sp>
      <p:sp>
        <p:nvSpPr>
          <p:cNvPr id="5" name="Alatunnisteen paikkamerkki 4"/>
          <p:cNvSpPr>
            <a:spLocks noGrp="1"/>
          </p:cNvSpPr>
          <p:nvPr>
            <p:ph type="ftr" sz="quarter" idx="3"/>
          </p:nvPr>
        </p:nvSpPr>
        <p:spPr>
          <a:xfrm>
            <a:off x="654030" y="6309320"/>
            <a:ext cx="1980000" cy="360000"/>
          </a:xfrm>
          <a:prstGeom prst="rect">
            <a:avLst/>
          </a:prstGeom>
        </p:spPr>
        <p:txBody>
          <a:bodyPr vert="horz" lIns="91440" tIns="45720" rIns="0" bIns="45720" rtlCol="0" anchor="ctr"/>
          <a:lstStyle>
            <a:lvl1pPr algn="l">
              <a:defRPr sz="1000">
                <a:solidFill>
                  <a:schemeClr val="tx2"/>
                </a:solidFill>
              </a:defRPr>
            </a:lvl1pPr>
          </a:lstStyle>
          <a:p>
            <a:r>
              <a:rPr lang="fi-FI" dirty="0"/>
              <a:t>Etunimi Sukunimi</a:t>
            </a:r>
          </a:p>
        </p:txBody>
      </p:sp>
      <p:sp>
        <p:nvSpPr>
          <p:cNvPr id="6" name="Dian numeron paikkamerkki 5"/>
          <p:cNvSpPr>
            <a:spLocks noGrp="1"/>
          </p:cNvSpPr>
          <p:nvPr>
            <p:ph type="sldNum" sz="quarter" idx="4"/>
          </p:nvPr>
        </p:nvSpPr>
        <p:spPr>
          <a:xfrm>
            <a:off x="189137" y="6309320"/>
            <a:ext cx="432000" cy="360000"/>
          </a:xfrm>
          <a:prstGeom prst="rect">
            <a:avLst/>
          </a:prstGeom>
        </p:spPr>
        <p:txBody>
          <a:bodyPr vert="horz" lIns="91440" tIns="45720" rIns="91440" bIns="45720" rtlCol="0" anchor="ctr"/>
          <a:lstStyle>
            <a:lvl1pPr algn="l">
              <a:defRPr sz="1000">
                <a:solidFill>
                  <a:schemeClr val="tx2"/>
                </a:solidFill>
              </a:defRPr>
            </a:lvl1pPr>
          </a:lstStyle>
          <a:p>
            <a:fld id="{2A4837A0-F8B5-40DF-B7A3-2778985E9851}" type="slidenum">
              <a:rPr lang="fi-FI" smtClean="0"/>
              <a:pPr/>
              <a:t>‹#›</a:t>
            </a:fld>
            <a:endParaRPr lang="fi-FI" dirty="0"/>
          </a:p>
        </p:txBody>
      </p:sp>
    </p:spTree>
  </p:cSld>
  <p:clrMap bg1="lt1" tx1="dk1" bg2="lt2" tx2="dk2" accent1="accent1" accent2="accent2" accent3="accent3" accent4="accent4" accent5="accent5" accent6="accent6" hlink="hlink" folHlink="folHlink"/>
  <p:sldLayoutIdLst>
    <p:sldLayoutId id="2147483658" r:id="rId1"/>
    <p:sldLayoutId id="2147483666" r:id="rId2"/>
    <p:sldLayoutId id="2147483659" r:id="rId3"/>
    <p:sldLayoutId id="2147483665" r:id="rId4"/>
    <p:sldLayoutId id="2147483667" r:id="rId5"/>
    <p:sldLayoutId id="2147483660" r:id="rId6"/>
    <p:sldLayoutId id="2147483661" r:id="rId7"/>
    <p:sldLayoutId id="2147483662" r:id="rId8"/>
    <p:sldLayoutId id="2147483663" r:id="rId9"/>
    <p:sldLayoutId id="2147483664" r:id="rId10"/>
  </p:sldLayoutIdLst>
  <p:hf hdr="0"/>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vitikka@pohjois-pohjanmaa.fi"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www.finlex.fi/" TargetMode="External"/><Relationship Id="rId2" Type="http://schemas.openxmlformats.org/officeDocument/2006/relationships/hyperlink" Target="http://www.rakennerahastot.fi/" TargetMode="External"/><Relationship Id="rId1" Type="http://schemas.openxmlformats.org/officeDocument/2006/relationships/slideLayout" Target="../slideLayouts/slideLayout6.xml"/><Relationship Id="rId4" Type="http://schemas.openxmlformats.org/officeDocument/2006/relationships/hyperlink" Target="http://www.pohjois-pohjanmaa.f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etunimi.sukunimi@pohjois-pohjanmaa.fi"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Otsikko 6"/>
          <p:cNvSpPr>
            <a:spLocks noGrp="1"/>
          </p:cNvSpPr>
          <p:nvPr>
            <p:ph type="ctrTitle"/>
          </p:nvPr>
        </p:nvSpPr>
        <p:spPr/>
        <p:txBody>
          <a:bodyPr/>
          <a:lstStyle/>
          <a:p>
            <a:r>
              <a:rPr lang="fi-FI" dirty="0"/>
              <a:t>EAKR-hankkeiden aloituspalaveri</a:t>
            </a:r>
          </a:p>
        </p:txBody>
      </p:sp>
      <p:sp>
        <p:nvSpPr>
          <p:cNvPr id="8" name="Alaotsikko 7"/>
          <p:cNvSpPr>
            <a:spLocks noGrp="1"/>
          </p:cNvSpPr>
          <p:nvPr>
            <p:ph type="subTitle" idx="1"/>
          </p:nvPr>
        </p:nvSpPr>
        <p:spPr/>
        <p:txBody>
          <a:bodyPr/>
          <a:lstStyle/>
          <a:p>
            <a:endParaRPr lang="fi-FI" dirty="0"/>
          </a:p>
        </p:txBody>
      </p:sp>
      <p:sp>
        <p:nvSpPr>
          <p:cNvPr id="4" name="Päivämäärän paikkamerkki 3"/>
          <p:cNvSpPr>
            <a:spLocks noGrp="1"/>
          </p:cNvSpPr>
          <p:nvPr>
            <p:ph type="dt" sz="half" idx="10"/>
          </p:nvPr>
        </p:nvSpPr>
        <p:spPr/>
        <p:txBody>
          <a:bodyPr/>
          <a:lstStyle/>
          <a:p>
            <a:r>
              <a:rPr lang="fi-FI" dirty="0"/>
              <a:t>3.6.2020</a:t>
            </a:r>
          </a:p>
        </p:txBody>
      </p:sp>
      <p:sp>
        <p:nvSpPr>
          <p:cNvPr id="5" name="Alatunnisteen paikkamerkki 4"/>
          <p:cNvSpPr>
            <a:spLocks noGrp="1"/>
          </p:cNvSpPr>
          <p:nvPr>
            <p:ph type="ftr" sz="quarter" idx="11"/>
          </p:nvPr>
        </p:nvSpPr>
        <p:spPr/>
        <p:txBody>
          <a:bodyPr/>
          <a:lstStyle/>
          <a:p>
            <a:endParaRPr lang="fi-FI" dirty="0"/>
          </a:p>
        </p:txBody>
      </p:sp>
      <p:sp>
        <p:nvSpPr>
          <p:cNvPr id="9" name="Kuvan paikkamerkki 8"/>
          <p:cNvSpPr>
            <a:spLocks noGrp="1"/>
          </p:cNvSpPr>
          <p:nvPr>
            <p:ph type="pic" sz="quarter" idx="12"/>
          </p:nvPr>
        </p:nvSpPr>
        <p:spPr/>
      </p:sp>
      <p:sp>
        <p:nvSpPr>
          <p:cNvPr id="10" name="Kuvan paikkamerkki 9"/>
          <p:cNvSpPr>
            <a:spLocks noGrp="1"/>
          </p:cNvSpPr>
          <p:nvPr>
            <p:ph type="pic" sz="quarter" idx="13"/>
          </p:nvPr>
        </p:nvSpPr>
        <p:spPr/>
      </p:sp>
      <p:sp>
        <p:nvSpPr>
          <p:cNvPr id="11" name="Kuvan paikkamerkki 10"/>
          <p:cNvSpPr>
            <a:spLocks noGrp="1"/>
          </p:cNvSpPr>
          <p:nvPr>
            <p:ph type="pic" sz="quarter" idx="14"/>
          </p:nvPr>
        </p:nvSpPr>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512744"/>
          </a:xfrm>
        </p:spPr>
        <p:txBody>
          <a:bodyPr/>
          <a:lstStyle/>
          <a:p>
            <a:r>
              <a:rPr lang="fi-FI" dirty="0"/>
              <a:t>Tiedottaminen (2/2)</a:t>
            </a:r>
          </a:p>
        </p:txBody>
      </p:sp>
      <p:sp>
        <p:nvSpPr>
          <p:cNvPr id="3" name="Sisällön paikkamerkki 2"/>
          <p:cNvSpPr>
            <a:spLocks noGrp="1"/>
          </p:cNvSpPr>
          <p:nvPr>
            <p:ph idx="1"/>
          </p:nvPr>
        </p:nvSpPr>
        <p:spPr>
          <a:xfrm>
            <a:off x="540000" y="1124744"/>
            <a:ext cx="8064000" cy="4599256"/>
          </a:xfrm>
        </p:spPr>
        <p:txBody>
          <a:bodyPr/>
          <a:lstStyle/>
          <a:p>
            <a:r>
              <a:rPr lang="fi-FI" altLang="fi-FI" sz="1800" dirty="0">
                <a:solidFill>
                  <a:srgbClr val="FF0000"/>
                </a:solidFill>
              </a:rPr>
              <a:t>Toteuttajan verkkosivuilla on esitettävä lyhyt kuvaus hankkeesta ja tuotava esille tekstissä, että hanke saa EAKR-tukea. Verkkosivuilla EU-lippulogo tulee sijoittaa näkyville siten, ettei sivua tarvitse vierittää alaspäin verkkosivustolle mentäessä, tunnukset nähdäkseen. </a:t>
            </a:r>
          </a:p>
          <a:p>
            <a:pPr marL="0" indent="0">
              <a:buNone/>
            </a:pPr>
            <a:endParaRPr lang="fi-FI" altLang="fi-FI" sz="800" dirty="0">
              <a:solidFill>
                <a:srgbClr val="FF0000"/>
              </a:solidFill>
            </a:endParaRPr>
          </a:p>
          <a:p>
            <a:r>
              <a:rPr lang="fi-FI" altLang="fi-FI" sz="1800" dirty="0"/>
              <a:t>Viestintäaineisto, tarkemmat ohjeet mm. sosiaalisen median ohje ja graafiset tunnukset löytyvät Internet-sivuilta </a:t>
            </a:r>
            <a:r>
              <a:rPr lang="fi-FI" altLang="fi-FI" sz="1800" u="sng" dirty="0">
                <a:solidFill>
                  <a:schemeClr val="accent3">
                    <a:lumMod val="50000"/>
                  </a:schemeClr>
                </a:solidFill>
              </a:rPr>
              <a:t>www.rakennerahastot.fi/viestinta </a:t>
            </a:r>
          </a:p>
          <a:p>
            <a:endParaRPr lang="fi-FI" altLang="fi-FI" sz="800" dirty="0"/>
          </a:p>
          <a:p>
            <a:r>
              <a:rPr lang="fi-FI" altLang="fi-FI" sz="1800" dirty="0"/>
              <a:t>Pohjois-Pohjanmaan EU-tietopiste tiedottaa pyydettäessä tulevista hankkeiden tapahtumista, auttaa tiedotteiden laadinnassa ja levityksessä. Ota rohkeasti yhteyttä aluekehitysasiantuntijaamme Katarina </a:t>
            </a:r>
            <a:r>
              <a:rPr lang="fi-FI" altLang="fi-FI" sz="1800" dirty="0" err="1"/>
              <a:t>Timisjärveen</a:t>
            </a:r>
            <a:r>
              <a:rPr lang="fi-FI" altLang="fi-FI" sz="1800" dirty="0"/>
              <a:t> (gsm 040-685 4025) tai </a:t>
            </a:r>
            <a:r>
              <a:rPr lang="fi-FI" altLang="fi-FI" sz="1800" u="sng" dirty="0" err="1">
                <a:solidFill>
                  <a:schemeClr val="accent3">
                    <a:lumMod val="50000"/>
                  </a:schemeClr>
                </a:solidFill>
              </a:rPr>
              <a:t>katarina.timisjarvi</a:t>
            </a:r>
            <a:r>
              <a:rPr lang="fi-FI" altLang="fi-FI" sz="1800" dirty="0" err="1">
                <a:solidFill>
                  <a:schemeClr val="accent3">
                    <a:lumMod val="75000"/>
                  </a:schemeClr>
                </a:solidFill>
                <a:hlinkClick r:id="rId2"/>
              </a:rPr>
              <a:t>@pohjois-pohjanmaa.fi</a:t>
            </a:r>
            <a:endParaRPr lang="fi-FI" altLang="fi-FI" sz="1800" dirty="0">
              <a:solidFill>
                <a:schemeClr val="accent3">
                  <a:lumMod val="75000"/>
                </a:schemeClr>
              </a:solidFill>
            </a:endParaRPr>
          </a:p>
          <a:p>
            <a:endParaRPr lang="fi-FI" altLang="fi-FI" sz="800" dirty="0"/>
          </a:p>
          <a:p>
            <a:r>
              <a:rPr lang="fi-FI" altLang="fi-FI" sz="1800" dirty="0"/>
              <a:t>EU-tietopisteelle toimitetaan tiedoksi myös hankkeissa syntyneet julkaisut ja hanke-esitteet. Toimitustapa sähköinen.</a:t>
            </a:r>
          </a:p>
          <a:p>
            <a:endParaRPr lang="fi-FI" altLang="fi-FI" sz="800" dirty="0"/>
          </a:p>
          <a:p>
            <a:r>
              <a:rPr lang="fi-FI" altLang="fi-FI" sz="1800" dirty="0"/>
              <a:t>Itä- ja Pohjois-Suomen EU-toimisto Brysselissä tukee kansainvälistä </a:t>
            </a:r>
            <a:r>
              <a:rPr lang="fi-FI" sz="1800" dirty="0"/>
              <a:t>verkostoitumista ja suoria rahoitushakuja komissiolta.</a:t>
            </a: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a:lstStyle/>
          <a:p>
            <a:r>
              <a:rPr lang="fi-FI"/>
              <a:t>Etunimi Sukunimi</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10</a:t>
            </a:fld>
            <a:endParaRPr lang="fi-FI" dirty="0"/>
          </a:p>
        </p:txBody>
      </p:sp>
    </p:spTree>
    <p:extLst>
      <p:ext uri="{BB962C8B-B14F-4D97-AF65-F5344CB8AC3E}">
        <p14:creationId xmlns:p14="http://schemas.microsoft.com/office/powerpoint/2010/main" val="330014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Henkilötiedot EURA 2014 –järjestelmän tietokentissä ja liitteissä 1/4</a:t>
            </a:r>
          </a:p>
        </p:txBody>
      </p:sp>
      <p:sp>
        <p:nvSpPr>
          <p:cNvPr id="3" name="Sisällön paikkamerkki 2"/>
          <p:cNvSpPr>
            <a:spLocks noGrp="1"/>
          </p:cNvSpPr>
          <p:nvPr>
            <p:ph idx="1"/>
          </p:nvPr>
        </p:nvSpPr>
        <p:spPr/>
        <p:txBody>
          <a:bodyPr/>
          <a:lstStyle/>
          <a:p>
            <a:endParaRPr lang="fi-FI" sz="1800" dirty="0"/>
          </a:p>
          <a:p>
            <a:r>
              <a:rPr lang="fi-FI" sz="1800" dirty="0"/>
              <a:t>Hanke- ja maksatushakemuksen </a:t>
            </a:r>
            <a:r>
              <a:rPr lang="fi-FI" sz="1800" i="1" dirty="0"/>
              <a:t>taustalomakkeilla </a:t>
            </a:r>
            <a:r>
              <a:rPr lang="fi-FI" sz="1800" dirty="0"/>
              <a:t>järjestelmän tietokenttiin ei tule tallentaa </a:t>
            </a:r>
            <a:r>
              <a:rPr lang="fi-FI" sz="1800" i="1" dirty="0"/>
              <a:t>henkilön nimiä</a:t>
            </a:r>
            <a:r>
              <a:rPr lang="fi-FI" sz="1800" dirty="0"/>
              <a:t>.</a:t>
            </a:r>
          </a:p>
          <a:p>
            <a:pPr marL="0" indent="0">
              <a:buNone/>
            </a:pPr>
            <a:endParaRPr lang="fi-FI" dirty="0"/>
          </a:p>
          <a:p>
            <a:r>
              <a:rPr lang="fi-FI" sz="1800" dirty="0"/>
              <a:t>EURA 2014 –järjestelmän tietokenttiin tai liitteisiin ei saa tallentaa </a:t>
            </a:r>
            <a:r>
              <a:rPr lang="fi-FI" sz="1800" i="1" dirty="0"/>
              <a:t>henkilötunnuksia</a:t>
            </a:r>
            <a:r>
              <a:rPr lang="fi-FI" sz="1800" dirty="0"/>
              <a:t>.</a:t>
            </a:r>
          </a:p>
          <a:p>
            <a:pPr marL="0" indent="0">
              <a:buNone/>
            </a:pPr>
            <a:endParaRPr lang="fi-FI" dirty="0"/>
          </a:p>
          <a:p>
            <a:r>
              <a:rPr lang="fi-FI" sz="1800" dirty="0"/>
              <a:t>Henkilötietojen yhdistelmiä sisältävät liitteet tulee luokitella luottamukselliseksi tai salaisia tietoja sisältäviksi. </a:t>
            </a:r>
          </a:p>
          <a:p>
            <a:pPr marL="457200" lvl="1" indent="0">
              <a:buNone/>
            </a:pPr>
            <a:r>
              <a:rPr lang="fi-FI" sz="1800" dirty="0"/>
              <a:t>-&gt; liitteitä ei kuitenkaan saa merkitä tarpeettomasti salaisiksi!</a:t>
            </a:r>
          </a:p>
          <a:p>
            <a:pPr marL="457200" lvl="1" indent="0">
              <a:buNone/>
            </a:pPr>
            <a:endParaRPr lang="fi-FI" dirty="0"/>
          </a:p>
          <a:p>
            <a:pPr marL="457200" lvl="1"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a:lstStyle/>
          <a:p>
            <a:r>
              <a:rPr lang="fi-FI"/>
              <a:t>Etunimi Sukunimi</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11</a:t>
            </a:fld>
            <a:endParaRPr lang="fi-FI" dirty="0"/>
          </a:p>
        </p:txBody>
      </p:sp>
    </p:spTree>
    <p:extLst>
      <p:ext uri="{BB962C8B-B14F-4D97-AF65-F5344CB8AC3E}">
        <p14:creationId xmlns:p14="http://schemas.microsoft.com/office/powerpoint/2010/main" val="96784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584752"/>
          </a:xfrm>
        </p:spPr>
        <p:txBody>
          <a:bodyPr/>
          <a:lstStyle/>
          <a:p>
            <a:r>
              <a:rPr lang="fi-FI" dirty="0"/>
              <a:t>Henkilötiedot EURA 2014 –järjestelmän tietokentissä ja liitteissä 2/4</a:t>
            </a:r>
          </a:p>
        </p:txBody>
      </p:sp>
      <p:sp>
        <p:nvSpPr>
          <p:cNvPr id="3" name="Sisällön paikkamerkki 2"/>
          <p:cNvSpPr>
            <a:spLocks noGrp="1"/>
          </p:cNvSpPr>
          <p:nvPr>
            <p:ph idx="1"/>
          </p:nvPr>
        </p:nvSpPr>
        <p:spPr>
          <a:xfrm>
            <a:off x="540000" y="1556792"/>
            <a:ext cx="8064000" cy="4320480"/>
          </a:xfrm>
        </p:spPr>
        <p:txBody>
          <a:bodyPr/>
          <a:lstStyle/>
          <a:p>
            <a:pPr marL="0" indent="0">
              <a:buNone/>
            </a:pPr>
            <a:r>
              <a:rPr lang="fi-FI" sz="1800" dirty="0"/>
              <a:t>Alla on lueteltu tyypillisimpiä henkilötietoja sisältäviä liitteitä. Merkintä luottamuksellisia tai salaisia tietoja sisältäväksi voidaan alla olevasta poiketen tehdä, jos tosite tai asiakirja sisältää alla kuvattujen tietojen lisäksi muuta luottamuksellista tai salaista tietoa. </a:t>
            </a:r>
          </a:p>
          <a:p>
            <a:pPr marL="0" indent="0">
              <a:buNone/>
            </a:pPr>
            <a:endParaRPr lang="fi-FI" sz="800" dirty="0"/>
          </a:p>
          <a:p>
            <a:pPr>
              <a:buFont typeface="+mj-lt"/>
              <a:buAutoNum type="alphaLcParenR"/>
            </a:pPr>
            <a:r>
              <a:rPr lang="fi-FI" sz="1800" dirty="0"/>
              <a:t>Palkkaselvitys tai palkkalaskelma (henkilön nimi/tehtävänimike ja selvitys/laskelma palkan määräytymisestä). Liitteessä on vältettävä henkilön nimiä ja käytettävä esimerkiksi tehtävänimikettä, jos se on mahdollista. Liite on merkittävä luottamuksellisia tai salaisia tietoja sisältäväksi. </a:t>
            </a:r>
          </a:p>
          <a:p>
            <a:pPr marL="800100" lvl="2" indent="0">
              <a:buNone/>
            </a:pPr>
            <a:r>
              <a:rPr lang="fi-FI" sz="1800" dirty="0">
                <a:solidFill>
                  <a:srgbClr val="FF0000"/>
                </a:solidFill>
              </a:rPr>
              <a:t>-&gt;</a:t>
            </a:r>
            <a:r>
              <a:rPr lang="fi-FI" sz="1800" dirty="0" err="1">
                <a:solidFill>
                  <a:srgbClr val="FF0000"/>
                </a:solidFill>
              </a:rPr>
              <a:t>Pohjois</a:t>
            </a:r>
            <a:r>
              <a:rPr lang="fi-FI" sz="1800" dirty="0">
                <a:solidFill>
                  <a:srgbClr val="FF0000"/>
                </a:solidFill>
              </a:rPr>
              <a:t>-Pohjanmaan liitolle maksatuksen yhteydessä toimitettavat liitteet B1 ja B2 merkittävä luottamuksellisia tai salaisia tietoja sisältäviksi.</a:t>
            </a:r>
          </a:p>
          <a:p>
            <a:pPr marL="0" indent="0">
              <a:buNone/>
            </a:pPr>
            <a:endParaRPr lang="fi-FI" sz="800" dirty="0"/>
          </a:p>
          <a:p>
            <a:pPr marL="0" lvl="0" indent="0">
              <a:buNone/>
            </a:pPr>
            <a:r>
              <a:rPr lang="fi-FI" sz="1800" dirty="0">
                <a:solidFill>
                  <a:prstClr val="black"/>
                </a:solidFill>
              </a:rPr>
              <a:t>b)  Työajanseuranta (henkilön nimi/tehtävänimike ja selvitys työajan käytöstä) liite C on pakollinen osa-aikaisten hankkeen työntekijöiden osalta. </a:t>
            </a:r>
            <a:r>
              <a:rPr lang="fi-FI" sz="1800" dirty="0">
                <a:solidFill>
                  <a:srgbClr val="FF0000"/>
                </a:solidFill>
              </a:rPr>
              <a:t>Liitettä ei tarvitse salata mikäli se ei sisällä sosiaaliturvatunnuksia/ palkkatietoja.</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a:lstStyle/>
          <a:p>
            <a:r>
              <a:rPr lang="fi-FI" dirty="0"/>
              <a:t>Etunimi Sukunimi</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12</a:t>
            </a:fld>
            <a:endParaRPr lang="fi-FI" dirty="0"/>
          </a:p>
        </p:txBody>
      </p:sp>
    </p:spTree>
    <p:extLst>
      <p:ext uri="{BB962C8B-B14F-4D97-AF65-F5344CB8AC3E}">
        <p14:creationId xmlns:p14="http://schemas.microsoft.com/office/powerpoint/2010/main" val="3308300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Henkilötiedot EURA 2014 –järjestelmän tietokentissä ja liitteissä 3/4</a:t>
            </a:r>
          </a:p>
        </p:txBody>
      </p:sp>
      <p:sp>
        <p:nvSpPr>
          <p:cNvPr id="3" name="Sisällön paikkamerkki 2"/>
          <p:cNvSpPr>
            <a:spLocks noGrp="1"/>
          </p:cNvSpPr>
          <p:nvPr>
            <p:ph idx="1"/>
          </p:nvPr>
        </p:nvSpPr>
        <p:spPr>
          <a:xfrm>
            <a:off x="540000" y="1916832"/>
            <a:ext cx="8064000" cy="3807168"/>
          </a:xfrm>
        </p:spPr>
        <p:txBody>
          <a:bodyPr/>
          <a:lstStyle/>
          <a:p>
            <a:pPr marL="0" indent="0">
              <a:buNone/>
            </a:pPr>
            <a:r>
              <a:rPr lang="fi-FI" sz="1800" dirty="0"/>
              <a:t>c)  Matkalaskut (henkilön nimi, matkan tiedot). Liite tarkastetaan riskiarvioon perustuen eli pyydetään tuensaajaa liittämään se vain tarvittaessa tai lisäselvityspyynnön kautta. Liitettä ei merkitä luottamuksellisia tai salaisia tietoja sisältäväksi. </a:t>
            </a:r>
            <a:r>
              <a:rPr lang="fi-FI" sz="1800" dirty="0">
                <a:solidFill>
                  <a:srgbClr val="FF0000"/>
                </a:solidFill>
              </a:rPr>
              <a:t>Huomioitava kuitenkin, että matkalasku ei saa sisältää henkilötunnusta.</a:t>
            </a:r>
          </a:p>
          <a:p>
            <a:pPr marL="457200" lvl="3" indent="0">
              <a:buNone/>
            </a:pPr>
            <a:r>
              <a:rPr lang="fi-FI" sz="1800" dirty="0"/>
              <a:t>-&gt;</a:t>
            </a:r>
            <a:r>
              <a:rPr lang="fi-FI" sz="1800" dirty="0" err="1"/>
              <a:t>Pohjois</a:t>
            </a:r>
            <a:r>
              <a:rPr lang="fi-FI" sz="1800" dirty="0"/>
              <a:t>-Pohjanmaan liitolle toimitetaan kaikki matkalaskutositteet sen maksatuksen yhteydessä, jossa niitä ensimmäisen kerran esitetään </a:t>
            </a:r>
            <a:r>
              <a:rPr lang="fi-FI" sz="1800" dirty="0">
                <a:solidFill>
                  <a:srgbClr val="FF0000"/>
                </a:solidFill>
              </a:rPr>
              <a:t>(koskee vain </a:t>
            </a:r>
            <a:r>
              <a:rPr lang="fi-FI" sz="1800" dirty="0" err="1">
                <a:solidFill>
                  <a:srgbClr val="FF0000"/>
                </a:solidFill>
              </a:rPr>
              <a:t>flat</a:t>
            </a:r>
            <a:r>
              <a:rPr lang="fi-FI" sz="1800" dirty="0">
                <a:solidFill>
                  <a:srgbClr val="FF0000"/>
                </a:solidFill>
              </a:rPr>
              <a:t> </a:t>
            </a:r>
            <a:r>
              <a:rPr lang="fi-FI" sz="1800" dirty="0" err="1">
                <a:solidFill>
                  <a:srgbClr val="FF0000"/>
                </a:solidFill>
              </a:rPr>
              <a:t>rate</a:t>
            </a:r>
            <a:r>
              <a:rPr lang="fi-FI" sz="1800" dirty="0">
                <a:solidFill>
                  <a:srgbClr val="FF0000"/>
                </a:solidFill>
              </a:rPr>
              <a:t> 15% hankkeita)</a:t>
            </a:r>
            <a:r>
              <a:rPr lang="fi-FI" sz="1800" dirty="0"/>
              <a:t>. Jatkossa matkalaskut      tarkastetaan riskiarvioon perustuen.</a:t>
            </a:r>
          </a:p>
          <a:p>
            <a:pPr marL="0" indent="0">
              <a:buNone/>
            </a:pPr>
            <a:endParaRPr lang="fi-FI" sz="1800" dirty="0"/>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a:lstStyle/>
          <a:p>
            <a:r>
              <a:rPr lang="fi-FI" dirty="0"/>
              <a:t>Etunimi Sukunimi</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13</a:t>
            </a:fld>
            <a:endParaRPr lang="fi-FI" dirty="0"/>
          </a:p>
        </p:txBody>
      </p:sp>
    </p:spTree>
    <p:extLst>
      <p:ext uri="{BB962C8B-B14F-4D97-AF65-F5344CB8AC3E}">
        <p14:creationId xmlns:p14="http://schemas.microsoft.com/office/powerpoint/2010/main" val="786098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Henkilötiedot EURA 2014 –järjestelmän tietokentissä ja liitteissä 4/4</a:t>
            </a:r>
          </a:p>
        </p:txBody>
      </p:sp>
      <p:sp>
        <p:nvSpPr>
          <p:cNvPr id="3" name="Sisällön paikkamerkki 2"/>
          <p:cNvSpPr>
            <a:spLocks noGrp="1"/>
          </p:cNvSpPr>
          <p:nvPr>
            <p:ph idx="1"/>
          </p:nvPr>
        </p:nvSpPr>
        <p:spPr/>
        <p:txBody>
          <a:bodyPr/>
          <a:lstStyle/>
          <a:p>
            <a:pPr marL="0" indent="0">
              <a:buNone/>
            </a:pPr>
            <a:r>
              <a:rPr lang="fi-FI" sz="1800" dirty="0"/>
              <a:t>d)  Osallistujalistat tilaisuuksista (henkilön nimi, organisaatio). Liite tarkastetaan riskiarvioon perustuen eli pyydetään tuensaajaa liittämään se vain tarvittaessa tai lisäselvityspyynnön kautta. Liitettä ei merkitä luottamuksellisia tai salaisia tietoja sisältäväksi. </a:t>
            </a:r>
          </a:p>
          <a:p>
            <a:pPr marL="457200" lvl="3" indent="0">
              <a:buNone/>
            </a:pPr>
            <a:r>
              <a:rPr lang="fi-FI" sz="1800" dirty="0">
                <a:solidFill>
                  <a:prstClr val="black"/>
                </a:solidFill>
              </a:rPr>
              <a:t>-&gt;Edellä esitetystä poiketen </a:t>
            </a:r>
            <a:r>
              <a:rPr lang="fi-FI" sz="1800" dirty="0" err="1">
                <a:solidFill>
                  <a:prstClr val="black"/>
                </a:solidFill>
              </a:rPr>
              <a:t>Pohjois</a:t>
            </a:r>
            <a:r>
              <a:rPr lang="fi-FI" sz="1800" dirty="0">
                <a:solidFill>
                  <a:prstClr val="black"/>
                </a:solidFill>
              </a:rPr>
              <a:t>-Pohjanmaan liitto edellyttää, että maksatuksen yhteydessä toimitetaan osallistujalistat niistä tilaisuuksista, joiden kustannuksia maksatus sisältää (ei koske </a:t>
            </a:r>
            <a:r>
              <a:rPr lang="fi-FI" sz="1800" dirty="0" err="1">
                <a:solidFill>
                  <a:prstClr val="black"/>
                </a:solidFill>
              </a:rPr>
              <a:t>flat</a:t>
            </a:r>
            <a:r>
              <a:rPr lang="fi-FI" sz="1800" dirty="0">
                <a:solidFill>
                  <a:prstClr val="black"/>
                </a:solidFill>
              </a:rPr>
              <a:t> </a:t>
            </a:r>
            <a:r>
              <a:rPr lang="fi-FI" sz="1800" dirty="0" err="1">
                <a:solidFill>
                  <a:prstClr val="black"/>
                </a:solidFill>
              </a:rPr>
              <a:t>rate</a:t>
            </a:r>
            <a:r>
              <a:rPr lang="fi-FI" sz="1800" dirty="0">
                <a:solidFill>
                  <a:prstClr val="black"/>
                </a:solidFill>
              </a:rPr>
              <a:t> kustannuksia). </a:t>
            </a:r>
          </a:p>
          <a:p>
            <a:pPr marL="457200" lvl="3" indent="0">
              <a:buNone/>
            </a:pPr>
            <a:r>
              <a:rPr lang="fi-FI" sz="1800" dirty="0">
                <a:solidFill>
                  <a:prstClr val="black"/>
                </a:solidFill>
              </a:rPr>
              <a:t>-&gt;Tietosuojamääräysten mukaisesti listan yhteydessä on kerrottava miksi osallistujien nimitiedot kerätään, mihin keräämisvelvoite perustuu sekä missä ja miten tietoja säilytetään (tukikelpoisuusasetus 3§ ja 30§).</a:t>
            </a:r>
          </a:p>
          <a:p>
            <a:pPr marL="0" indent="0">
              <a:buNone/>
            </a:pPr>
            <a:endParaRPr lang="fi-FI" sz="1000" dirty="0"/>
          </a:p>
          <a:p>
            <a:pPr marL="0" indent="0">
              <a:buNone/>
            </a:pPr>
            <a:r>
              <a:rPr lang="fi-FI" sz="1800" dirty="0"/>
              <a:t>e)  Muut tositteet ja asiakirjat, jossa esiintyy esimerkiksi henkilön nimi. Liitteitä tarkastetaan riskiarvioon perustuen eli pyydetään tuensaajaa liittämään se vain tarvittaessa tai lisäselvityspyynnön kautta. Liitettä ei merkitä luottamuksellisia tai salaisia tietoja sisältäväksi. </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a:lstStyle/>
          <a:p>
            <a:r>
              <a:rPr lang="fi-FI"/>
              <a:t>Etunimi Sukunimi</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14</a:t>
            </a:fld>
            <a:endParaRPr lang="fi-FI" dirty="0"/>
          </a:p>
        </p:txBody>
      </p:sp>
    </p:spTree>
    <p:extLst>
      <p:ext uri="{BB962C8B-B14F-4D97-AF65-F5344CB8AC3E}">
        <p14:creationId xmlns:p14="http://schemas.microsoft.com/office/powerpoint/2010/main" val="79142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332656"/>
            <a:ext cx="8064000" cy="386680"/>
          </a:xfrm>
        </p:spPr>
        <p:txBody>
          <a:bodyPr/>
          <a:lstStyle/>
          <a:p>
            <a:r>
              <a:rPr lang="fi-FI" dirty="0"/>
              <a:t>Seuranta ja raportointi 1/2</a:t>
            </a:r>
          </a:p>
        </p:txBody>
      </p:sp>
      <p:sp>
        <p:nvSpPr>
          <p:cNvPr id="3" name="Sisällön paikkamerkki 2"/>
          <p:cNvSpPr>
            <a:spLocks noGrp="1"/>
          </p:cNvSpPr>
          <p:nvPr>
            <p:ph idx="1"/>
          </p:nvPr>
        </p:nvSpPr>
        <p:spPr>
          <a:xfrm>
            <a:off x="621137" y="980728"/>
            <a:ext cx="8064000" cy="4752528"/>
          </a:xfrm>
        </p:spPr>
        <p:txBody>
          <a:bodyPr/>
          <a:lstStyle/>
          <a:p>
            <a:pPr>
              <a:buFontTx/>
              <a:buChar char="•"/>
              <a:defRPr/>
            </a:pPr>
            <a:r>
              <a:rPr lang="fi-FI" sz="1800" dirty="0">
                <a:solidFill>
                  <a:srgbClr val="FF0000"/>
                </a:solidFill>
                <a:latin typeface="Arial" charset="0"/>
              </a:rPr>
              <a:t>Seurantatiedot (seurantaraportti) toimitetaan maksatushakemusten yhteydessä.</a:t>
            </a:r>
          </a:p>
          <a:p>
            <a:pPr marL="800100" lvl="2" indent="0">
              <a:buNone/>
              <a:defRPr/>
            </a:pPr>
            <a:r>
              <a:rPr lang="fi-FI" sz="1800" dirty="0">
                <a:latin typeface="Arial" charset="0"/>
              </a:rPr>
              <a:t>-&gt;Seurantaraporttia ei tehdä lainkaan opetus- ja kulttuuriministeriön hallinnonalan investointihankkeista, joilla on rinnakkainen kehittämishanke. Tuotokset raportoidaan kehittämishankkeessa.</a:t>
            </a:r>
            <a:endParaRPr lang="fi-FI" sz="1800" dirty="0">
              <a:solidFill>
                <a:srgbClr val="FF0000"/>
              </a:solidFill>
              <a:latin typeface="Arial" charset="0"/>
            </a:endParaRPr>
          </a:p>
          <a:p>
            <a:pPr>
              <a:buFontTx/>
              <a:buChar char="•"/>
              <a:defRPr/>
            </a:pPr>
            <a:endParaRPr lang="fi-FI" sz="1000" dirty="0">
              <a:solidFill>
                <a:srgbClr val="686868"/>
              </a:solidFill>
              <a:latin typeface="Arial" charset="0"/>
            </a:endParaRPr>
          </a:p>
          <a:p>
            <a:pPr>
              <a:buFontTx/>
              <a:buChar char="•"/>
              <a:defRPr/>
            </a:pPr>
            <a:r>
              <a:rPr lang="fi-FI" sz="1800" dirty="0">
                <a:latin typeface="Arial" charset="0"/>
              </a:rPr>
              <a:t>Seurantaraportissa seurataan sekä tulos- että tuotosindikaattoreiden toteutumista. Tulosindikaattori mittaa muutosta alueella yleisesti ja ohjelmatason toteutumista, tuotosindikaattori mittaa hankkeen välitöntä tuotosta.</a:t>
            </a:r>
          </a:p>
          <a:p>
            <a:pPr>
              <a:buFontTx/>
              <a:buChar char="•"/>
              <a:defRPr/>
            </a:pPr>
            <a:endParaRPr lang="fi-FI" sz="1000" dirty="0">
              <a:latin typeface="Arial" charset="0"/>
            </a:endParaRPr>
          </a:p>
          <a:p>
            <a:pPr marL="342900" lvl="1" indent="-342900">
              <a:buFontTx/>
              <a:buChar char="•"/>
              <a:defRPr/>
            </a:pPr>
            <a:r>
              <a:rPr lang="fi-FI" sz="1800" dirty="0">
                <a:solidFill>
                  <a:srgbClr val="FF0000"/>
                </a:solidFill>
              </a:rPr>
              <a:t>Seurantaraportin tuotosindikaattoritiedot ilmoitetaan jokaisessa seurantaraportissa aina KUMULATIIVISESTI, eli kokonaiskertymänä hankkeen toteutuksen alusta alkaen</a:t>
            </a:r>
            <a:r>
              <a:rPr lang="fi-FI" sz="1800" dirty="0"/>
              <a:t>.</a:t>
            </a:r>
          </a:p>
          <a:p>
            <a:pPr marL="342900" lvl="1" indent="-342900">
              <a:buFontTx/>
              <a:buChar char="•"/>
              <a:defRPr/>
            </a:pPr>
            <a:endParaRPr lang="fi-FI" sz="1000" dirty="0"/>
          </a:p>
          <a:p>
            <a:pPr marL="342900" lvl="1" indent="-342900">
              <a:buFontTx/>
              <a:buChar char="•"/>
              <a:defRPr/>
            </a:pPr>
            <a:r>
              <a:rPr lang="fi-FI" sz="1800" dirty="0"/>
              <a:t>Jos hankkeen toimenpiteistä aiheutuneita tuotoksia on syntynyt hankkeen toteutusajan jälkeen, tulee niiden olla toteutuneita viimeisen seurantaraportin toimittamiseen mennessä.</a:t>
            </a:r>
          </a:p>
          <a:p>
            <a:pPr>
              <a:buFontTx/>
              <a:buChar char="•"/>
              <a:defRPr/>
            </a:pPr>
            <a:endParaRPr lang="fi-FI" sz="1800" dirty="0">
              <a:latin typeface="Arial" charset="0"/>
            </a:endParaRPr>
          </a:p>
          <a:p>
            <a:pPr marL="0" indent="0">
              <a:buNone/>
              <a:defRPr/>
            </a:pPr>
            <a:endParaRPr lang="fi-FI" sz="1800" dirty="0">
              <a:latin typeface="Arial" charset="0"/>
            </a:endParaRPr>
          </a:p>
          <a:p>
            <a:pPr marL="0" indent="0">
              <a:buNone/>
              <a:defRPr/>
            </a:pPr>
            <a:endParaRPr lang="fi-FI" sz="1800" dirty="0">
              <a:latin typeface="Arial" charset="0"/>
            </a:endParaRPr>
          </a:p>
          <a:p>
            <a:pPr>
              <a:buFontTx/>
              <a:buChar char="•"/>
              <a:defRPr/>
            </a:pPr>
            <a:endParaRPr lang="fi-FI" sz="1000" dirty="0">
              <a:latin typeface="Arial" charset="0"/>
            </a:endParaRPr>
          </a:p>
        </p:txBody>
      </p:sp>
      <p:sp>
        <p:nvSpPr>
          <p:cNvPr id="4" name="Päivämäärän paikkamerkki 3"/>
          <p:cNvSpPr>
            <a:spLocks noGrp="1"/>
          </p:cNvSpPr>
          <p:nvPr>
            <p:ph type="dt" sz="half" idx="10"/>
          </p:nvPr>
        </p:nvSpPr>
        <p:spPr>
          <a:xfrm>
            <a:off x="2666284" y="6381368"/>
            <a:ext cx="1080000" cy="360000"/>
          </a:xfrm>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15</a:t>
            </a:fld>
            <a:endParaRPr lang="fi-FI" dirty="0"/>
          </a:p>
        </p:txBody>
      </p:sp>
    </p:spTree>
    <p:extLst>
      <p:ext uri="{BB962C8B-B14F-4D97-AF65-F5344CB8AC3E}">
        <p14:creationId xmlns:p14="http://schemas.microsoft.com/office/powerpoint/2010/main" val="425503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Seuranta ja raportointi 2/2</a:t>
            </a:r>
          </a:p>
        </p:txBody>
      </p:sp>
      <p:sp>
        <p:nvSpPr>
          <p:cNvPr id="3" name="Sisällön paikkamerkki 2"/>
          <p:cNvSpPr>
            <a:spLocks noGrp="1"/>
          </p:cNvSpPr>
          <p:nvPr>
            <p:ph idx="1"/>
          </p:nvPr>
        </p:nvSpPr>
        <p:spPr/>
        <p:txBody>
          <a:bodyPr/>
          <a:lstStyle/>
          <a:p>
            <a:pPr>
              <a:buFontTx/>
              <a:buChar char="•"/>
              <a:defRPr/>
            </a:pPr>
            <a:r>
              <a:rPr lang="fi-FI" sz="1800" dirty="0"/>
              <a:t>Tuensaajan on pyydettäessä kyettävä todentamaan tuotos, esim. raportoidun uuden työpaikan syntyminen (mihin organisaatioon, mikä tehtävä/tehtävänimike, milloin syntynyt). </a:t>
            </a:r>
            <a:r>
              <a:rPr lang="fi-FI" sz="1800" dirty="0">
                <a:solidFill>
                  <a:srgbClr val="FF0000"/>
                </a:solidFill>
              </a:rPr>
              <a:t>Tuensaajan on pystyttävä osoittamaan jäljitysketju ja jäljitysketjuun liittyvät dokumentit. Tuensaajalla vastuu ketjun järjestämisessä ja dokumenttien säilyttämisestä.</a:t>
            </a:r>
          </a:p>
          <a:p>
            <a:pPr marL="800100" lvl="2" indent="0">
              <a:buNone/>
              <a:defRPr/>
            </a:pPr>
            <a:r>
              <a:rPr lang="fi-FI" sz="1800" dirty="0">
                <a:solidFill>
                  <a:srgbClr val="FF0000"/>
                </a:solidFill>
                <a:latin typeface="Arial" charset="0"/>
              </a:rPr>
              <a:t>-&gt;Paperilla annettujen tietojen tulee olla organisaation edustajan allekirjoittamia. Sähköpostilla annetuista tiedoista tulee ilmetä lähettäjä.</a:t>
            </a:r>
          </a:p>
          <a:p>
            <a:pPr>
              <a:buFontTx/>
              <a:buChar char="•"/>
              <a:defRPr/>
            </a:pPr>
            <a:endParaRPr lang="fi-FI" sz="1000" dirty="0">
              <a:solidFill>
                <a:srgbClr val="FF0000"/>
              </a:solidFill>
            </a:endParaRPr>
          </a:p>
          <a:p>
            <a:pPr>
              <a:buFontTx/>
              <a:buChar char="•"/>
              <a:defRPr/>
            </a:pPr>
            <a:r>
              <a:rPr lang="fi-FI" sz="1800" dirty="0">
                <a:solidFill>
                  <a:srgbClr val="FF0000"/>
                </a:solidFill>
              </a:rPr>
              <a:t>Jokaisesta organisaatiosta kerätään tiedot organisaatiokohtaisesti omille taustalomakkeille.</a:t>
            </a:r>
          </a:p>
          <a:p>
            <a:pPr>
              <a:buFontTx/>
              <a:buChar char="•"/>
              <a:defRPr/>
            </a:pPr>
            <a:endParaRPr lang="fi-FI" sz="1000" dirty="0">
              <a:latin typeface="Arial" charset="0"/>
            </a:endParaRPr>
          </a:p>
          <a:p>
            <a:pPr>
              <a:buFontTx/>
              <a:buChar char="•"/>
              <a:defRPr/>
            </a:pPr>
            <a:r>
              <a:rPr lang="fi-FI" sz="1800" dirty="0"/>
              <a:t>Loppuraportti on toimitettava neljän kuukauden kuluessa hankkeen päättymisestä EURA-järjestelmän kautta.</a:t>
            </a:r>
          </a:p>
          <a:p>
            <a:pPr>
              <a:buFontTx/>
              <a:buChar char="•"/>
              <a:defRPr/>
            </a:pPr>
            <a:r>
              <a:rPr lang="fi-FI" sz="1800" dirty="0"/>
              <a:t>Loppuraportti tulee olla toimitettuna rahoittajalle, ennen kuin loppumaksatus voidaan maksaa.</a:t>
            </a:r>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5" name="Alatunnisteen paikkamerkki 4"/>
          <p:cNvSpPr>
            <a:spLocks noGrp="1"/>
          </p:cNvSpPr>
          <p:nvPr>
            <p:ph type="ftr" sz="quarter" idx="11"/>
          </p:nvPr>
        </p:nvSpPr>
        <p:spPr/>
        <p:txBody>
          <a:bodyPr/>
          <a:lstStyle/>
          <a:p>
            <a:r>
              <a:rPr lang="fi-FI" dirty="0"/>
              <a:t>Etunimi Sukunimi</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16</a:t>
            </a:fld>
            <a:endParaRPr lang="fi-FI" dirty="0"/>
          </a:p>
        </p:txBody>
      </p:sp>
    </p:spTree>
    <p:extLst>
      <p:ext uri="{BB962C8B-B14F-4D97-AF65-F5344CB8AC3E}">
        <p14:creationId xmlns:p14="http://schemas.microsoft.com/office/powerpoint/2010/main" val="4108008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476672"/>
            <a:ext cx="8064000" cy="522008"/>
          </a:xfrm>
        </p:spPr>
        <p:txBody>
          <a:bodyPr/>
          <a:lstStyle/>
          <a:p>
            <a:r>
              <a:rPr lang="fi-FI" dirty="0"/>
              <a:t>Hankkeen pysyvyys</a:t>
            </a:r>
          </a:p>
        </p:txBody>
      </p:sp>
      <p:sp>
        <p:nvSpPr>
          <p:cNvPr id="3" name="Sisällön paikkamerkki 2"/>
          <p:cNvSpPr>
            <a:spLocks noGrp="1"/>
          </p:cNvSpPr>
          <p:nvPr>
            <p:ph idx="1"/>
          </p:nvPr>
        </p:nvSpPr>
        <p:spPr>
          <a:xfrm>
            <a:off x="540000" y="1124744"/>
            <a:ext cx="8064000" cy="4140000"/>
          </a:xfrm>
        </p:spPr>
        <p:txBody>
          <a:bodyPr/>
          <a:lstStyle/>
          <a:p>
            <a:r>
              <a:rPr lang="fi-FI" altLang="fi-FI" sz="1800" dirty="0"/>
              <a:t>Menojen tukikelpoisuuden edellytyksenä on, että hankkeen hyväksyttyyn sisältöön tai toteuttamisedellytyksiin </a:t>
            </a:r>
            <a:r>
              <a:rPr lang="fi-FI" altLang="fi-FI" sz="1800" dirty="0">
                <a:solidFill>
                  <a:srgbClr val="FF0000"/>
                </a:solidFill>
              </a:rPr>
              <a:t>ei kohdistu viiden vuoden kuluessa hankkeen viimeisen maksatuspäätöksen suorittamisesta lukien huomattavia muutoksia,</a:t>
            </a:r>
            <a:r>
              <a:rPr lang="fi-FI" altLang="fi-FI" sz="1800" dirty="0"/>
              <a:t> jotka vaikuttavat sen luonteeseen tai täytäntöönpanon edellytyksiin tai hyödyttävät jotakin yritystä tai julkista yhteisöä TAI johtuvat infrastruktuurin omistussuhteissa tapahtuneista muutoksista tai tuotantotoiminnan lopettamisesta.</a:t>
            </a:r>
          </a:p>
          <a:p>
            <a:endParaRPr lang="fi-FI" altLang="fi-FI" sz="1800" dirty="0"/>
          </a:p>
          <a:p>
            <a:r>
              <a:rPr lang="fi-FI" altLang="fi-FI" sz="1800" dirty="0"/>
              <a:t>Tuensaajalla on velvollisuus ilmoittaa muutoksista tuen myöntäneelle viranomaiselle. </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17</a:t>
            </a:fld>
            <a:endParaRPr lang="fi-FI" dirty="0"/>
          </a:p>
        </p:txBody>
      </p:sp>
    </p:spTree>
    <p:extLst>
      <p:ext uri="{BB962C8B-B14F-4D97-AF65-F5344CB8AC3E}">
        <p14:creationId xmlns:p14="http://schemas.microsoft.com/office/powerpoint/2010/main" val="239007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188640"/>
            <a:ext cx="8064000" cy="432048"/>
          </a:xfrm>
        </p:spPr>
        <p:txBody>
          <a:bodyPr/>
          <a:lstStyle/>
          <a:p>
            <a:r>
              <a:rPr lang="fi-FI" dirty="0"/>
              <a:t>Valvonta ja tarkastus (1/2)</a:t>
            </a:r>
          </a:p>
        </p:txBody>
      </p:sp>
      <p:sp>
        <p:nvSpPr>
          <p:cNvPr id="3" name="Sisällön paikkamerkki 2"/>
          <p:cNvSpPr>
            <a:spLocks noGrp="1"/>
          </p:cNvSpPr>
          <p:nvPr>
            <p:ph idx="1"/>
          </p:nvPr>
        </p:nvSpPr>
        <p:spPr>
          <a:xfrm>
            <a:off x="507381" y="980728"/>
            <a:ext cx="8064000" cy="3797816"/>
          </a:xfrm>
        </p:spPr>
        <p:txBody>
          <a:bodyPr/>
          <a:lstStyle/>
          <a:p>
            <a:r>
              <a:rPr lang="fi-FI" altLang="fi-FI" sz="1800" dirty="0"/>
              <a:t>Tarkastuksia voivat suorittavat Euroopan tilintarkastustuomioistuin, komissio, valtiontalouden tarkastusvirasto, hallinto- ja todentamisviranomainen, ministeriö omalla hallinnonalallaan tai sen valtuuttama tarkastaja.</a:t>
            </a:r>
          </a:p>
          <a:p>
            <a:endParaRPr lang="fi-FI" altLang="fi-FI" sz="1800" dirty="0"/>
          </a:p>
          <a:p>
            <a:r>
              <a:rPr lang="fi-FI" altLang="fi-FI" sz="1800" dirty="0"/>
              <a:t>Ohjelmakauden 2014 – 2020 rakennerahasto-ohjelmien tarkastus-viranomainen VM/Valtiovarain </a:t>
            </a:r>
            <a:r>
              <a:rPr lang="fi-FI" altLang="fi-FI" sz="1800" dirty="0" err="1"/>
              <a:t>controller</a:t>
            </a:r>
            <a:r>
              <a:rPr lang="fi-FI" altLang="fi-FI" sz="1800" dirty="0"/>
              <a:t> –yksikkö (otantatarkastukset).  </a:t>
            </a:r>
          </a:p>
          <a:p>
            <a:endParaRPr lang="fi-FI" altLang="fi-FI" sz="1800" dirty="0"/>
          </a:p>
          <a:p>
            <a:r>
              <a:rPr lang="fi-FI" altLang="fi-FI" sz="1800" dirty="0"/>
              <a:t>Tuensaajan ja hankkeen toteutukseen osallistuneiden sopimus-kumppaneiden tilinpidon tarkastaminen. </a:t>
            </a:r>
          </a:p>
          <a:p>
            <a:pPr marL="0" indent="0">
              <a:buNone/>
            </a:pPr>
            <a:endParaRPr lang="fi-FI" altLang="fi-FI" sz="1800" dirty="0"/>
          </a:p>
          <a:p>
            <a:r>
              <a:rPr lang="fi-FI" altLang="fi-FI" sz="1800" dirty="0"/>
              <a:t>Rahoittajaviranomainen suorittaa tuensaajien (pää- ja osatoteuttajat) luona tarkastuskäyntejä, joilla varmistutaan tuotteiden ja palvelujen toimittamisesta aiheutuneiden menojen tosiasiallisuudesta sekä menojen yhdenmukaisuudesta säädösten ja ohjeiden kanssa.</a:t>
            </a:r>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18</a:t>
            </a:fld>
            <a:endParaRPr lang="fi-FI" dirty="0"/>
          </a:p>
        </p:txBody>
      </p:sp>
    </p:spTree>
    <p:extLst>
      <p:ext uri="{BB962C8B-B14F-4D97-AF65-F5344CB8AC3E}">
        <p14:creationId xmlns:p14="http://schemas.microsoft.com/office/powerpoint/2010/main" val="1936414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386680"/>
          </a:xfrm>
        </p:spPr>
        <p:txBody>
          <a:bodyPr/>
          <a:lstStyle/>
          <a:p>
            <a:r>
              <a:rPr lang="fi-FI" dirty="0"/>
              <a:t>Valvonta ja tarkastus (2/2)</a:t>
            </a:r>
          </a:p>
        </p:txBody>
      </p:sp>
      <p:sp>
        <p:nvSpPr>
          <p:cNvPr id="3" name="Sisällön paikkamerkki 2"/>
          <p:cNvSpPr>
            <a:spLocks noGrp="1"/>
          </p:cNvSpPr>
          <p:nvPr>
            <p:ph idx="1"/>
          </p:nvPr>
        </p:nvSpPr>
        <p:spPr>
          <a:xfrm>
            <a:off x="520230" y="1052736"/>
            <a:ext cx="8064000" cy="4140000"/>
          </a:xfrm>
        </p:spPr>
        <p:txBody>
          <a:bodyPr/>
          <a:lstStyle/>
          <a:p>
            <a:endParaRPr lang="fi-FI" altLang="fi-FI" sz="1800" dirty="0"/>
          </a:p>
          <a:p>
            <a:r>
              <a:rPr lang="fi-FI" altLang="fi-FI" sz="1800" dirty="0"/>
              <a:t>Paikan päällä tapahtuvasta tarkastuskäynnistä laaditaan muistio.</a:t>
            </a:r>
          </a:p>
          <a:p>
            <a:endParaRPr lang="fi-FI" altLang="fi-FI" sz="1800" dirty="0"/>
          </a:p>
          <a:p>
            <a:r>
              <a:rPr lang="fi-FI" altLang="fi-FI" sz="1800" dirty="0"/>
              <a:t>Tuensaajat ovat velvollisia avustamaan tarkastajia.</a:t>
            </a:r>
          </a:p>
          <a:p>
            <a:endParaRPr lang="fi-FI" altLang="fi-FI" sz="1800" dirty="0"/>
          </a:p>
          <a:p>
            <a:r>
              <a:rPr lang="fi-FI" altLang="fi-FI" sz="1800" dirty="0"/>
              <a:t>Tarvittavien asiakirjojen ja tallenteiden luovuttaminen sekä tarkastajien pyynnöstä myös muut tiedot, jotka ovat tarpeen tarkastuksen asianmukaiseksi suorittamiseksi.</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19</a:t>
            </a:fld>
            <a:endParaRPr lang="fi-FI" dirty="0"/>
          </a:p>
        </p:txBody>
      </p:sp>
    </p:spTree>
    <p:extLst>
      <p:ext uri="{BB962C8B-B14F-4D97-AF65-F5344CB8AC3E}">
        <p14:creationId xmlns:p14="http://schemas.microsoft.com/office/powerpoint/2010/main" val="47359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386680"/>
          </a:xfrm>
        </p:spPr>
        <p:txBody>
          <a:bodyPr/>
          <a:lstStyle/>
          <a:p>
            <a:r>
              <a:rPr lang="fi-FI" dirty="0"/>
              <a:t>Kriittisiä kohtia hankkeessa</a:t>
            </a:r>
          </a:p>
        </p:txBody>
      </p:sp>
      <p:sp>
        <p:nvSpPr>
          <p:cNvPr id="3" name="Sisällön paikkamerkki 2"/>
          <p:cNvSpPr>
            <a:spLocks noGrp="1"/>
          </p:cNvSpPr>
          <p:nvPr>
            <p:ph idx="1"/>
          </p:nvPr>
        </p:nvSpPr>
        <p:spPr>
          <a:xfrm>
            <a:off x="540000" y="1196752"/>
            <a:ext cx="8064000" cy="3995984"/>
          </a:xfrm>
        </p:spPr>
        <p:txBody>
          <a:bodyPr/>
          <a:lstStyle/>
          <a:p>
            <a:pPr>
              <a:lnSpc>
                <a:spcPct val="90000"/>
              </a:lnSpc>
            </a:pPr>
            <a:r>
              <a:rPr lang="fi-FI" altLang="fi-FI" sz="1800" dirty="0"/>
              <a:t>Hankekäytännöt ja yhteisistä käytännöistä sopiminen organisaatiossa sekä organisaatioiden välillä</a:t>
            </a:r>
          </a:p>
          <a:p>
            <a:pPr>
              <a:lnSpc>
                <a:spcPct val="90000"/>
              </a:lnSpc>
            </a:pPr>
            <a:r>
              <a:rPr lang="fi-FI" altLang="fi-FI" sz="1800" dirty="0">
                <a:solidFill>
                  <a:srgbClr val="FF0000"/>
                </a:solidFill>
              </a:rPr>
              <a:t>Tiedon välittäminen hankkeesta organisaation sisällä</a:t>
            </a:r>
          </a:p>
          <a:p>
            <a:pPr>
              <a:lnSpc>
                <a:spcPct val="90000"/>
              </a:lnSpc>
            </a:pPr>
            <a:r>
              <a:rPr lang="fi-FI" altLang="fi-FI" sz="1800" dirty="0"/>
              <a:t>Sopimukset ja niiden noudattaminen, erityisesti yhteishankkeissa</a:t>
            </a:r>
          </a:p>
          <a:p>
            <a:pPr>
              <a:lnSpc>
                <a:spcPct val="90000"/>
              </a:lnSpc>
            </a:pPr>
            <a:endParaRPr lang="fi-FI" altLang="fi-FI" sz="1000" dirty="0"/>
          </a:p>
          <a:p>
            <a:pPr>
              <a:lnSpc>
                <a:spcPct val="90000"/>
              </a:lnSpc>
            </a:pPr>
            <a:r>
              <a:rPr lang="fi-FI" altLang="fi-FI" sz="1800" dirty="0">
                <a:solidFill>
                  <a:srgbClr val="FF0000"/>
                </a:solidFill>
              </a:rPr>
              <a:t>Riittävä dokumentointi</a:t>
            </a:r>
            <a:endParaRPr lang="fi-FI" altLang="fi-FI" sz="1800" dirty="0"/>
          </a:p>
          <a:p>
            <a:pPr>
              <a:lnSpc>
                <a:spcPct val="90000"/>
              </a:lnSpc>
            </a:pPr>
            <a:r>
              <a:rPr lang="fi-FI" altLang="fi-FI" sz="1800" dirty="0">
                <a:solidFill>
                  <a:srgbClr val="FF0000"/>
                </a:solidFill>
              </a:rPr>
              <a:t>Kilpailuttaminen</a:t>
            </a:r>
          </a:p>
          <a:p>
            <a:pPr>
              <a:lnSpc>
                <a:spcPct val="90000"/>
              </a:lnSpc>
            </a:pPr>
            <a:r>
              <a:rPr lang="fi-FI" altLang="fi-FI" sz="1800" dirty="0">
                <a:solidFill>
                  <a:srgbClr val="FF0000"/>
                </a:solidFill>
              </a:rPr>
              <a:t>Hankesuunnitelman muutoksille rahoittajan suostumus etukäteen</a:t>
            </a:r>
          </a:p>
          <a:p>
            <a:pPr>
              <a:lnSpc>
                <a:spcPct val="90000"/>
              </a:lnSpc>
            </a:pPr>
            <a:endParaRPr lang="fi-FI" altLang="fi-FI" sz="1000" dirty="0">
              <a:solidFill>
                <a:srgbClr val="FF0000"/>
              </a:solidFill>
            </a:endParaRPr>
          </a:p>
          <a:p>
            <a:pPr>
              <a:lnSpc>
                <a:spcPct val="90000"/>
              </a:lnSpc>
            </a:pPr>
            <a:r>
              <a:rPr lang="fi-FI" altLang="fi-FI" sz="1800" dirty="0"/>
              <a:t>Kustannusarvion seuranta ja korjaavat toimet</a:t>
            </a:r>
          </a:p>
          <a:p>
            <a:pPr>
              <a:lnSpc>
                <a:spcPct val="90000"/>
              </a:lnSpc>
            </a:pPr>
            <a:r>
              <a:rPr lang="fi-FI" altLang="fi-FI" sz="1800" dirty="0"/>
              <a:t>Aikataulussa pysyminen</a:t>
            </a:r>
          </a:p>
          <a:p>
            <a:pPr>
              <a:lnSpc>
                <a:spcPct val="90000"/>
              </a:lnSpc>
            </a:pPr>
            <a:r>
              <a:rPr lang="fi-FI" altLang="fi-FI" sz="1800" dirty="0"/>
              <a:t>Kuntarahoituksen ja yksityisen rahoituksen kertyminen</a:t>
            </a:r>
          </a:p>
          <a:p>
            <a:pPr>
              <a:lnSpc>
                <a:spcPct val="90000"/>
              </a:lnSpc>
            </a:pPr>
            <a:r>
              <a:rPr lang="fi-FI" sz="1800" dirty="0">
                <a:solidFill>
                  <a:srgbClr val="FF0000"/>
                </a:solidFill>
              </a:rPr>
              <a:t>Viimeinen maksatushakemus on toimitettava rahoittajalle 4 kuukauden kuluessa hankkeen päättymisestä EURA2014-järjestelmän kautta</a:t>
            </a:r>
          </a:p>
          <a:p>
            <a:pPr marL="0" indent="0">
              <a:lnSpc>
                <a:spcPct val="90000"/>
              </a:lnSpc>
              <a:buNone/>
            </a:pPr>
            <a:r>
              <a:rPr lang="fi-FI" sz="1800" dirty="0">
                <a:solidFill>
                  <a:srgbClr val="FF0000"/>
                </a:solidFill>
              </a:rPr>
              <a:t>	-&gt;</a:t>
            </a:r>
            <a:r>
              <a:rPr lang="fi-FI" sz="1800" u="sng" dirty="0">
                <a:solidFill>
                  <a:srgbClr val="FF0000"/>
                </a:solidFill>
              </a:rPr>
              <a:t>Muista tarkastaa, että hakemuksen tila on</a:t>
            </a:r>
          </a:p>
          <a:p>
            <a:pPr marL="0" indent="0">
              <a:lnSpc>
                <a:spcPct val="90000"/>
              </a:lnSpc>
              <a:buNone/>
            </a:pPr>
            <a:r>
              <a:rPr lang="fi-FI" sz="1800" dirty="0">
                <a:solidFill>
                  <a:srgbClr val="FF0000"/>
                </a:solidFill>
              </a:rPr>
              <a:t>	 </a:t>
            </a:r>
            <a:r>
              <a:rPr lang="fi-FI" sz="1800" u="sng" dirty="0">
                <a:solidFill>
                  <a:srgbClr val="FF0000"/>
                </a:solidFill>
              </a:rPr>
              <a:t>”Jätetty viranomaiskäsittelyyn” tai  ”Saapunut</a:t>
            </a:r>
            <a:r>
              <a:rPr lang="fi-FI" sz="1800" dirty="0">
                <a:solidFill>
                  <a:srgbClr val="FF0000"/>
                </a:solidFill>
              </a:rPr>
              <a:t>”</a:t>
            </a:r>
          </a:p>
          <a:p>
            <a:pPr marL="0" indent="0">
              <a:lnSpc>
                <a:spcPct val="90000"/>
              </a:lnSpc>
              <a:buNone/>
            </a:pPr>
            <a:endParaRPr lang="fi-FI" altLang="fi-FI" sz="1000" dirty="0"/>
          </a:p>
          <a:p>
            <a:r>
              <a:rPr lang="fi-FI" sz="1800" dirty="0"/>
              <a:t>Tiedottaminen (A3 juliste ja www-sivut)</a:t>
            </a:r>
          </a:p>
        </p:txBody>
      </p:sp>
      <p:sp>
        <p:nvSpPr>
          <p:cNvPr id="4" name="Päivämäärän paikkamerkki 3"/>
          <p:cNvSpPr>
            <a:spLocks noGrp="1"/>
          </p:cNvSpPr>
          <p:nvPr>
            <p:ph type="dt" sz="half" idx="10"/>
          </p:nvPr>
        </p:nvSpPr>
        <p:spPr>
          <a:xfrm>
            <a:off x="2699792" y="6309320"/>
            <a:ext cx="1080000" cy="360000"/>
          </a:xfrm>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a:t>
            </a:fld>
            <a:endParaRPr lang="fi-FI" dirty="0"/>
          </a:p>
        </p:txBody>
      </p:sp>
    </p:spTree>
    <p:extLst>
      <p:ext uri="{BB962C8B-B14F-4D97-AF65-F5344CB8AC3E}">
        <p14:creationId xmlns:p14="http://schemas.microsoft.com/office/powerpoint/2010/main" val="2838661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93678" y="584224"/>
            <a:ext cx="8064000" cy="800776"/>
          </a:xfrm>
        </p:spPr>
        <p:txBody>
          <a:bodyPr/>
          <a:lstStyle/>
          <a:p>
            <a:r>
              <a:rPr lang="fi-FI" dirty="0"/>
              <a:t>Petostentorjunta EAKR-ohjelmassa</a:t>
            </a:r>
          </a:p>
        </p:txBody>
      </p:sp>
      <p:sp>
        <p:nvSpPr>
          <p:cNvPr id="3" name="Sisällön paikkamerkki 2"/>
          <p:cNvSpPr>
            <a:spLocks noGrp="1"/>
          </p:cNvSpPr>
          <p:nvPr>
            <p:ph idx="1"/>
          </p:nvPr>
        </p:nvSpPr>
        <p:spPr>
          <a:xfrm>
            <a:off x="538702" y="1484784"/>
            <a:ext cx="8064000" cy="3923976"/>
          </a:xfrm>
        </p:spPr>
        <p:txBody>
          <a:bodyPr/>
          <a:lstStyle/>
          <a:p>
            <a:r>
              <a:rPr lang="fi-FI" altLang="fi-FI" sz="1800" dirty="0"/>
              <a:t>Väärän tiedon antaminen tai olosuhteiden muuttumisesta ilmoittamatta jättäminen on avustuspetos, joka on rikoslain nojalla rangaistava teko.</a:t>
            </a:r>
          </a:p>
          <a:p>
            <a:r>
              <a:rPr lang="fi-FI" altLang="fi-FI" sz="1800" dirty="0"/>
              <a:t>Avustuspetoksen tunnusmerkki on pyrkimys saada taloudellista etua itselle tai jollekin toiselle väärän tiedon tai oikean tiedon ilmoittamatta jättämisen avulla.</a:t>
            </a:r>
          </a:p>
          <a:p>
            <a:r>
              <a:rPr lang="fi-FI" altLang="fi-FI" sz="1800" dirty="0"/>
              <a:t>Pelkkä avustuspetoksen yritys on rangaistava teko.</a:t>
            </a:r>
          </a:p>
          <a:p>
            <a:r>
              <a:rPr lang="fi-FI" altLang="fi-FI" sz="1800" dirty="0"/>
              <a:t>Rangaistavia ovat myös avustuksen tahallinen käyttäminen ehtojen tai määräysten vastaiseen toimintaan (avustuksen väärinkäyttö) ja lievät avustuspetoksen ja väärinkäytön muodot (avustusrikkomus).</a:t>
            </a:r>
          </a:p>
          <a:p>
            <a:endParaRPr lang="fi-FI" altLang="fi-FI" sz="1000" dirty="0"/>
          </a:p>
          <a:p>
            <a:r>
              <a:rPr lang="fi-FI" altLang="fi-FI" sz="1800" dirty="0" err="1">
                <a:solidFill>
                  <a:srgbClr val="FF0000"/>
                </a:solidFill>
              </a:rPr>
              <a:t>Pohjois</a:t>
            </a:r>
            <a:r>
              <a:rPr lang="fi-FI" altLang="fi-FI" sz="1800" dirty="0">
                <a:solidFill>
                  <a:srgbClr val="FF0000"/>
                </a:solidFill>
              </a:rPr>
              <a:t>-Pohjanmaan liitto ilmoittaa poliisille kaikista sellaisista epäselvyyksistä, joissa on syytä epäillä avustuspetosta tai sen lievempiä ilmenemismuotoja.</a:t>
            </a:r>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20</a:t>
            </a:fld>
            <a:endParaRPr lang="fi-FI" dirty="0"/>
          </a:p>
        </p:txBody>
      </p:sp>
    </p:spTree>
    <p:extLst>
      <p:ext uri="{BB962C8B-B14F-4D97-AF65-F5344CB8AC3E}">
        <p14:creationId xmlns:p14="http://schemas.microsoft.com/office/powerpoint/2010/main" val="3423266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93678" y="584224"/>
            <a:ext cx="8064000" cy="800776"/>
          </a:xfrm>
        </p:spPr>
        <p:txBody>
          <a:bodyPr/>
          <a:lstStyle/>
          <a:p>
            <a:r>
              <a:rPr lang="fi-FI" dirty="0">
                <a:solidFill>
                  <a:schemeClr val="tx1"/>
                </a:solidFill>
              </a:rPr>
              <a:t>Saavutettavuusvaatimukset</a:t>
            </a:r>
          </a:p>
        </p:txBody>
      </p:sp>
      <p:sp>
        <p:nvSpPr>
          <p:cNvPr id="3" name="Sisällön paikkamerkki 2"/>
          <p:cNvSpPr>
            <a:spLocks noGrp="1"/>
          </p:cNvSpPr>
          <p:nvPr>
            <p:ph idx="1"/>
          </p:nvPr>
        </p:nvSpPr>
        <p:spPr>
          <a:xfrm>
            <a:off x="538702" y="1484784"/>
            <a:ext cx="8064000" cy="3923976"/>
          </a:xfrm>
        </p:spPr>
        <p:txBody>
          <a:bodyPr/>
          <a:lstStyle/>
          <a:p>
            <a:r>
              <a:rPr lang="fi-FI" altLang="fi-FI" sz="1800" dirty="0"/>
              <a:t>Laki digitalisten palvelujen tarjoamisesta (306/2019) velvoittaa huolehtimaan, että mahdollisimman moni ihminen voi käyttää verkkopalveluja. Laki koskee myös rakennerahastohankkeita.</a:t>
            </a:r>
          </a:p>
          <a:p>
            <a:endParaRPr lang="fi-FI" altLang="fi-FI" sz="1800" dirty="0"/>
          </a:p>
          <a:p>
            <a:r>
              <a:rPr lang="fi-FI" altLang="fi-FI" sz="1800" dirty="0">
                <a:solidFill>
                  <a:srgbClr val="FF0000"/>
                </a:solidFill>
              </a:rPr>
              <a:t>Erityisesti saavutettavuusvaatimukset koskevat hankkeita, joiden nimenomaisena tehtävänä on verkkopalvelujen kehittäminen, tarjoaminen ja ylläpito. </a:t>
            </a:r>
          </a:p>
          <a:p>
            <a:endParaRPr lang="fi-FI" altLang="fi-FI" sz="1800" dirty="0"/>
          </a:p>
          <a:p>
            <a:r>
              <a:rPr lang="fi-FI" altLang="fi-FI" sz="1800" dirty="0"/>
              <a:t>Lisätietoja: https://www.saavutettavuusvaatimukset.fi/</a:t>
            </a:r>
          </a:p>
          <a:p>
            <a:endParaRPr lang="fi-FI" altLang="fi-FI" sz="1800" dirty="0"/>
          </a:p>
          <a:p>
            <a:endParaRPr lang="fi-FI" altLang="fi-FI" sz="1800" dirty="0"/>
          </a:p>
          <a:p>
            <a:pPr marL="0" indent="0">
              <a:buNone/>
            </a:pPr>
            <a:endParaRPr lang="fi-FI" altLang="fi-FI" sz="1000"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21</a:t>
            </a:fld>
            <a:endParaRPr lang="fi-FI" dirty="0"/>
          </a:p>
        </p:txBody>
      </p:sp>
    </p:spTree>
    <p:extLst>
      <p:ext uri="{BB962C8B-B14F-4D97-AF65-F5344CB8AC3E}">
        <p14:creationId xmlns:p14="http://schemas.microsoft.com/office/powerpoint/2010/main" val="2990143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440736"/>
          </a:xfrm>
        </p:spPr>
        <p:txBody>
          <a:bodyPr/>
          <a:lstStyle/>
          <a:p>
            <a:r>
              <a:rPr lang="fi-FI" dirty="0"/>
              <a:t>Rahoitusosuudet</a:t>
            </a:r>
          </a:p>
        </p:txBody>
      </p:sp>
      <p:sp>
        <p:nvSpPr>
          <p:cNvPr id="3" name="Sisällön paikkamerkki 2"/>
          <p:cNvSpPr>
            <a:spLocks noGrp="1"/>
          </p:cNvSpPr>
          <p:nvPr>
            <p:ph idx="1"/>
          </p:nvPr>
        </p:nvSpPr>
        <p:spPr>
          <a:xfrm>
            <a:off x="540000" y="1196752"/>
            <a:ext cx="8064000" cy="4140000"/>
          </a:xfrm>
        </p:spPr>
        <p:txBody>
          <a:bodyPr/>
          <a:lstStyle/>
          <a:p>
            <a:r>
              <a:rPr lang="fi-FI" altLang="fi-FI" sz="1800" dirty="0">
                <a:solidFill>
                  <a:srgbClr val="FF0000"/>
                </a:solidFill>
              </a:rPr>
              <a:t>Ulkopuolisesta kunta-, muusta julkisesta ja yksityisestä rahoituksesta tulee olla kirjalliset sopimukset/sitoutumiset eri rahoittajilta jo rahoituspäätös-vaiheessa. Rahoituksen tulee olla vastikkeetonta.</a:t>
            </a:r>
          </a:p>
          <a:p>
            <a:endParaRPr lang="fi-FI" altLang="fi-FI" sz="1000" dirty="0">
              <a:solidFill>
                <a:srgbClr val="FF0000"/>
              </a:solidFill>
            </a:endParaRPr>
          </a:p>
          <a:p>
            <a:r>
              <a:rPr lang="fi-FI" altLang="fi-FI" sz="1800" dirty="0">
                <a:solidFill>
                  <a:srgbClr val="FF0000"/>
                </a:solidFill>
              </a:rPr>
              <a:t>Tuensaaja ilmoittaa maksatushakemuksessa </a:t>
            </a:r>
            <a:r>
              <a:rPr lang="fi-FI" altLang="fi-FI" sz="1800" u="sng" dirty="0">
                <a:solidFill>
                  <a:srgbClr val="FF0000"/>
                </a:solidFill>
              </a:rPr>
              <a:t>kaikki maksatuskaudella</a:t>
            </a:r>
            <a:r>
              <a:rPr lang="fi-FI" altLang="fi-FI" sz="1800" dirty="0">
                <a:solidFill>
                  <a:srgbClr val="FF0000"/>
                </a:solidFill>
              </a:rPr>
              <a:t> toteutuneet, kirjanpitoon kirjatut ulkopuoliset rahoitusosuudet.</a:t>
            </a:r>
          </a:p>
          <a:p>
            <a:endParaRPr lang="fi-FI" altLang="fi-FI" sz="1000" dirty="0">
              <a:solidFill>
                <a:srgbClr val="FF0000"/>
              </a:solidFill>
            </a:endParaRPr>
          </a:p>
          <a:p>
            <a:r>
              <a:rPr lang="fi-FI" altLang="fi-FI" sz="1800" dirty="0">
                <a:solidFill>
                  <a:srgbClr val="FF0000"/>
                </a:solidFill>
              </a:rPr>
              <a:t>Omarahoitusosuutta ei ilmoiteta.</a:t>
            </a:r>
          </a:p>
          <a:p>
            <a:pPr marL="0" indent="0">
              <a:buNone/>
            </a:pPr>
            <a:endParaRPr lang="fi-FI" altLang="fi-FI" sz="1000" dirty="0">
              <a:solidFill>
                <a:srgbClr val="FF0000"/>
              </a:solidFill>
            </a:endParaRPr>
          </a:p>
          <a:p>
            <a:r>
              <a:rPr lang="fi-FI" altLang="fi-FI" sz="1800" dirty="0"/>
              <a:t>Järjestelmä jyvittää etupainotteiset rahoitusosuudet seuraaville maksatus-kausille ja vastaavasti korvaa puuttuvan ulkopuolisen rahoituksen omarahoitusosuudella. Kun aiemmin puuttunut ulkopuolinen rahoitus toteutuu, vähennetään omarahoitusosuutta vastaavasti.</a:t>
            </a:r>
          </a:p>
          <a:p>
            <a:endParaRPr lang="fi-FI" altLang="fi-FI" sz="1000" dirty="0">
              <a:solidFill>
                <a:srgbClr val="FF0000"/>
              </a:solidFill>
            </a:endParaRPr>
          </a:p>
          <a:p>
            <a:r>
              <a:rPr lang="fi-FI" altLang="fi-FI" sz="1800" dirty="0"/>
              <a:t>Järjestelmä laskee rahoituspäätöksen mukaisen maksettavan</a:t>
            </a:r>
          </a:p>
          <a:p>
            <a:pPr marL="0" indent="0">
              <a:buNone/>
            </a:pPr>
            <a:r>
              <a:rPr lang="fi-FI" altLang="fi-FI" sz="1800" dirty="0"/>
              <a:t>      tuen määrän.</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22</a:t>
            </a:fld>
            <a:endParaRPr lang="fi-FI" dirty="0"/>
          </a:p>
        </p:txBody>
      </p:sp>
    </p:spTree>
    <p:extLst>
      <p:ext uri="{BB962C8B-B14F-4D97-AF65-F5344CB8AC3E}">
        <p14:creationId xmlns:p14="http://schemas.microsoft.com/office/powerpoint/2010/main" val="3573278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9772" y="476672"/>
            <a:ext cx="8064000" cy="792088"/>
          </a:xfrm>
        </p:spPr>
        <p:txBody>
          <a:bodyPr/>
          <a:lstStyle/>
          <a:p>
            <a:r>
              <a:rPr lang="fi-FI" dirty="0"/>
              <a:t>Hankkeen tulot</a:t>
            </a:r>
          </a:p>
        </p:txBody>
      </p:sp>
      <p:sp>
        <p:nvSpPr>
          <p:cNvPr id="3" name="Sisällön paikkamerkki 2"/>
          <p:cNvSpPr>
            <a:spLocks noGrp="1"/>
          </p:cNvSpPr>
          <p:nvPr>
            <p:ph idx="1"/>
          </p:nvPr>
        </p:nvSpPr>
        <p:spPr>
          <a:xfrm>
            <a:off x="399184" y="1340768"/>
            <a:ext cx="8064000" cy="3779960"/>
          </a:xfrm>
        </p:spPr>
        <p:txBody>
          <a:bodyPr/>
          <a:lstStyle/>
          <a:p>
            <a:r>
              <a:rPr lang="fi-FI" altLang="fi-FI" sz="1800" dirty="0"/>
              <a:t>Hankkeesta aiheutuvat tulot on vähennettävä hankkeen tukikelpoisista kustannuksista maksatuskausittain.</a:t>
            </a:r>
          </a:p>
          <a:p>
            <a:endParaRPr lang="fi-FI" altLang="fi-FI" sz="1800" dirty="0"/>
          </a:p>
          <a:p>
            <a:r>
              <a:rPr lang="fi-FI" altLang="fi-FI" sz="1800" dirty="0">
                <a:solidFill>
                  <a:srgbClr val="FF0000"/>
                </a:solidFill>
              </a:rPr>
              <a:t>Yli miljoonan euron (kokonaiskustannus) projekteissa tarkastelujakso ulottuu projektin päättymisen jälkeen 3 vuoden ajanjaksolle</a:t>
            </a:r>
            <a:r>
              <a:rPr lang="fi-FI" altLang="fi-FI" sz="1800" dirty="0"/>
              <a:t>. Jos tulot suuremmat kuin ylläpito- ja käyttökustannukset, tällöin suoritetaan takaisinperintä.</a:t>
            </a:r>
          </a:p>
          <a:p>
            <a:pPr marL="0" indent="0">
              <a:buNone/>
            </a:pPr>
            <a:endParaRPr lang="fi-FI" altLang="fi-FI" sz="1800" dirty="0"/>
          </a:p>
          <a:p>
            <a:r>
              <a:rPr lang="fi-FI" altLang="fi-FI" sz="1800" dirty="0"/>
              <a:t>Edellyttää hankehallinnoijalta hankkeen tulojen seurannan järjestämistä sekä ilmoitusvelvollisuutta.</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23</a:t>
            </a:fld>
            <a:endParaRPr lang="fi-FI" dirty="0"/>
          </a:p>
        </p:txBody>
      </p:sp>
    </p:spTree>
    <p:extLst>
      <p:ext uri="{BB962C8B-B14F-4D97-AF65-F5344CB8AC3E}">
        <p14:creationId xmlns:p14="http://schemas.microsoft.com/office/powerpoint/2010/main" val="1857422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440736"/>
          </a:xfrm>
        </p:spPr>
        <p:txBody>
          <a:bodyPr/>
          <a:lstStyle/>
          <a:p>
            <a:r>
              <a:rPr lang="fi-FI" dirty="0"/>
              <a:t>Kustannusten tukikelpoisuus</a:t>
            </a:r>
          </a:p>
        </p:txBody>
      </p:sp>
      <p:sp>
        <p:nvSpPr>
          <p:cNvPr id="3" name="Sisällön paikkamerkki 2"/>
          <p:cNvSpPr>
            <a:spLocks noGrp="1"/>
          </p:cNvSpPr>
          <p:nvPr>
            <p:ph idx="1"/>
          </p:nvPr>
        </p:nvSpPr>
        <p:spPr>
          <a:xfrm>
            <a:off x="447107" y="1340768"/>
            <a:ext cx="8064000" cy="4140000"/>
          </a:xfrm>
        </p:spPr>
        <p:txBody>
          <a:bodyPr/>
          <a:lstStyle/>
          <a:p>
            <a:r>
              <a:rPr lang="fi-FI" altLang="fi-FI" sz="1800" dirty="0"/>
              <a:t>Menojen </a:t>
            </a:r>
            <a:r>
              <a:rPr lang="fi-FI" altLang="fi-FI" sz="1800" b="1" dirty="0"/>
              <a:t>sisällyttävä hankesuunnitelmaan</a:t>
            </a:r>
          </a:p>
          <a:p>
            <a:endParaRPr lang="fi-FI" altLang="fi-FI" sz="1800" dirty="0"/>
          </a:p>
          <a:p>
            <a:r>
              <a:rPr lang="fi-FI" altLang="fi-FI" sz="1800" dirty="0"/>
              <a:t>Oltava </a:t>
            </a:r>
            <a:r>
              <a:rPr lang="fi-FI" altLang="fi-FI" sz="1800" b="1" dirty="0"/>
              <a:t>rahoituspäätöksessä hyväksyttyjä</a:t>
            </a:r>
          </a:p>
          <a:p>
            <a:endParaRPr lang="fi-FI" altLang="fi-FI" sz="1800" b="1" dirty="0"/>
          </a:p>
          <a:p>
            <a:r>
              <a:rPr lang="fi-FI" altLang="fi-FI" sz="1800" b="1" dirty="0"/>
              <a:t>Syntyneet rahoituspäätöksessä hyväksyttynä hankkeen toteutusaikana </a:t>
            </a:r>
            <a:r>
              <a:rPr lang="fi-FI" altLang="fi-FI" sz="1800" dirty="0"/>
              <a:t>(kirjaamisperuste suoriteperuste)</a:t>
            </a:r>
          </a:p>
          <a:p>
            <a:endParaRPr lang="fi-FI" altLang="fi-FI" sz="1800" b="1" dirty="0"/>
          </a:p>
          <a:p>
            <a:r>
              <a:rPr lang="fi-FI" altLang="fi-FI" sz="1800" b="1" dirty="0"/>
              <a:t>Tosiasiallisesti maksettuja</a:t>
            </a:r>
          </a:p>
          <a:p>
            <a:endParaRPr lang="fi-FI" altLang="fi-FI" sz="1800" b="1" dirty="0"/>
          </a:p>
          <a:p>
            <a:r>
              <a:rPr lang="fi-FI" altLang="fi-FI" sz="1800" b="1" dirty="0"/>
              <a:t>Välttämättömiä </a:t>
            </a:r>
            <a:r>
              <a:rPr lang="fi-FI" altLang="fi-FI" sz="1800" dirty="0"/>
              <a:t>hankkeen toteuttamiseksi</a:t>
            </a:r>
          </a:p>
          <a:p>
            <a:endParaRPr lang="fi-FI" altLang="fi-FI" sz="1800" dirty="0"/>
          </a:p>
          <a:p>
            <a:r>
              <a:rPr lang="fi-FI" altLang="fi-FI" sz="1800" dirty="0"/>
              <a:t>Määrältään </a:t>
            </a:r>
            <a:r>
              <a:rPr lang="fi-FI" altLang="fi-FI" sz="1800" b="1" dirty="0"/>
              <a:t>kohtuullisia</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24</a:t>
            </a:fld>
            <a:endParaRPr lang="fi-FI" dirty="0"/>
          </a:p>
        </p:txBody>
      </p:sp>
    </p:spTree>
    <p:extLst>
      <p:ext uri="{BB962C8B-B14F-4D97-AF65-F5344CB8AC3E}">
        <p14:creationId xmlns:p14="http://schemas.microsoft.com/office/powerpoint/2010/main" val="639910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260648"/>
            <a:ext cx="8064000" cy="386680"/>
          </a:xfrm>
        </p:spPr>
        <p:txBody>
          <a:bodyPr/>
          <a:lstStyle/>
          <a:p>
            <a:r>
              <a:rPr lang="fi-FI" dirty="0"/>
              <a:t>Esimerkkejä tukikelvottomista kustannuksista</a:t>
            </a:r>
          </a:p>
        </p:txBody>
      </p:sp>
      <p:sp>
        <p:nvSpPr>
          <p:cNvPr id="3" name="Sisällön paikkamerkki 2"/>
          <p:cNvSpPr>
            <a:spLocks noGrp="1"/>
          </p:cNvSpPr>
          <p:nvPr>
            <p:ph idx="1"/>
          </p:nvPr>
        </p:nvSpPr>
        <p:spPr>
          <a:xfrm>
            <a:off x="540000" y="1340768"/>
            <a:ext cx="8064000" cy="3139110"/>
          </a:xfrm>
        </p:spPr>
        <p:txBody>
          <a:bodyPr/>
          <a:lstStyle/>
          <a:p>
            <a:r>
              <a:rPr lang="fi-FI" altLang="fi-FI" sz="1800" dirty="0">
                <a:solidFill>
                  <a:srgbClr val="FF0000"/>
                </a:solidFill>
              </a:rPr>
              <a:t>Tuensaajan tavanomaisesta toiminnasta aiheutuneet menot</a:t>
            </a:r>
          </a:p>
          <a:p>
            <a:endParaRPr lang="fi-FI" altLang="fi-FI" sz="1000" dirty="0">
              <a:solidFill>
                <a:srgbClr val="FF0000"/>
              </a:solidFill>
            </a:endParaRPr>
          </a:p>
          <a:p>
            <a:r>
              <a:rPr lang="fi-FI" altLang="fi-FI" sz="1800" dirty="0"/>
              <a:t>Tuensaaja on saanut tai oikeutettu saamaan hankkeesta aiheutuneeseen menoon korvausta muualta</a:t>
            </a:r>
          </a:p>
          <a:p>
            <a:endParaRPr lang="fi-FI" altLang="fi-FI" sz="1000" dirty="0"/>
          </a:p>
          <a:p>
            <a:r>
              <a:rPr lang="fi-FI" altLang="fi-FI" sz="1800" dirty="0"/>
              <a:t>Käytettynä hankitun koneen tai laitteen hankintameno, jos sen hankintaan on saatu julkista tukea viiden edellisen vuoden aikana (ulottuu myös aikaisempiin omistajiin)</a:t>
            </a:r>
          </a:p>
          <a:p>
            <a:endParaRPr lang="fi-FI" altLang="fi-FI" sz="1000" dirty="0"/>
          </a:p>
          <a:p>
            <a:r>
              <a:rPr lang="fi-FI" altLang="fi-FI" sz="1800" dirty="0"/>
              <a:t>Jos kustannusta ei kyetä osoittamaan tai kustannus on arvioperusteinen</a:t>
            </a:r>
          </a:p>
          <a:p>
            <a:endParaRPr lang="fi-FI" altLang="fi-FI" sz="1000" dirty="0"/>
          </a:p>
          <a:p>
            <a:r>
              <a:rPr lang="fi-FI" altLang="fi-FI" sz="1800" dirty="0"/>
              <a:t>ALV, mikäli mahdollisuus saada palautusta (tarvittaessa tulkinta verottajalta)</a:t>
            </a:r>
          </a:p>
          <a:p>
            <a:endParaRPr lang="fi-FI" altLang="fi-FI" sz="1000" dirty="0"/>
          </a:p>
          <a:p>
            <a:r>
              <a:rPr lang="fi-FI" altLang="fi-FI" sz="1800" dirty="0">
                <a:solidFill>
                  <a:srgbClr val="FF0000"/>
                </a:solidFill>
              </a:rPr>
              <a:t>Ei-lakisääteiset palkanlisät (tulospalkkiot, bonukset, luontaisedut ym.) </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25</a:t>
            </a:fld>
            <a:endParaRPr lang="fi-FI" dirty="0"/>
          </a:p>
        </p:txBody>
      </p:sp>
    </p:spTree>
    <p:extLst>
      <p:ext uri="{BB962C8B-B14F-4D97-AF65-F5344CB8AC3E}">
        <p14:creationId xmlns:p14="http://schemas.microsoft.com/office/powerpoint/2010/main" val="3258795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Hankkeen kirjanpito</a:t>
            </a:r>
          </a:p>
        </p:txBody>
      </p:sp>
      <p:sp>
        <p:nvSpPr>
          <p:cNvPr id="3" name="Sisällön paikkamerkki 2"/>
          <p:cNvSpPr>
            <a:spLocks noGrp="1"/>
          </p:cNvSpPr>
          <p:nvPr>
            <p:ph idx="1"/>
          </p:nvPr>
        </p:nvSpPr>
        <p:spPr>
          <a:xfrm>
            <a:off x="425808" y="1512000"/>
            <a:ext cx="8064000" cy="3824752"/>
          </a:xfrm>
        </p:spPr>
        <p:txBody>
          <a:bodyPr/>
          <a:lstStyle/>
          <a:p>
            <a:r>
              <a:rPr lang="fi-FI" altLang="fi-FI" sz="1800" dirty="0"/>
              <a:t>Hankekirjanpidon täydellisyys ja erillisyys muusta kirjanpidosta, oma kustannuspaikka </a:t>
            </a:r>
          </a:p>
          <a:p>
            <a:endParaRPr lang="fi-FI" altLang="fi-FI" sz="1000" dirty="0"/>
          </a:p>
          <a:p>
            <a:r>
              <a:rPr lang="fi-FI" altLang="fi-FI" sz="1800" dirty="0"/>
              <a:t>Hyvä kirjanpitotapa huomioitava</a:t>
            </a:r>
          </a:p>
          <a:p>
            <a:r>
              <a:rPr lang="fi-FI" altLang="fi-FI" sz="1800" dirty="0"/>
              <a:t>Katkeamaton jäljitysketju</a:t>
            </a:r>
          </a:p>
          <a:p>
            <a:endParaRPr lang="fi-FI" altLang="fi-FI" sz="1000" dirty="0"/>
          </a:p>
          <a:p>
            <a:r>
              <a:rPr lang="fi-FI" altLang="fi-FI" sz="1800" dirty="0">
                <a:solidFill>
                  <a:srgbClr val="FF0000"/>
                </a:solidFill>
              </a:rPr>
              <a:t>Hankkeen kirjanpito, siihen liittyvät asiakirjat ja muut hankkeen toteuttamiseen liittyvät asiakirjat säilytettävä 10 vuotta rahoituspäätöksessä vahvistetusta hankkeen päättymispäivästä.</a:t>
            </a:r>
          </a:p>
          <a:p>
            <a:endParaRPr lang="fi-FI" altLang="fi-FI" sz="1000" dirty="0">
              <a:solidFill>
                <a:srgbClr val="FF0000"/>
              </a:solidFill>
            </a:endParaRPr>
          </a:p>
          <a:p>
            <a:r>
              <a:rPr lang="fi-FI" altLang="fi-FI" sz="1800" dirty="0">
                <a:solidFill>
                  <a:srgbClr val="FF0000"/>
                </a:solidFill>
              </a:rPr>
              <a:t>Prosenttimääräisesti välilliset kustannukset korvattavissa –hankkeissa (</a:t>
            </a:r>
            <a:r>
              <a:rPr lang="fi-FI" altLang="fi-FI" sz="1800" dirty="0" err="1">
                <a:solidFill>
                  <a:srgbClr val="FF0000"/>
                </a:solidFill>
              </a:rPr>
              <a:t>flat</a:t>
            </a:r>
            <a:r>
              <a:rPr lang="fi-FI" altLang="fi-FI" sz="1800" dirty="0">
                <a:solidFill>
                  <a:srgbClr val="FF0000"/>
                </a:solidFill>
              </a:rPr>
              <a:t> </a:t>
            </a:r>
            <a:r>
              <a:rPr lang="fi-FI" altLang="fi-FI" sz="1800" dirty="0" err="1">
                <a:solidFill>
                  <a:srgbClr val="FF0000"/>
                </a:solidFill>
              </a:rPr>
              <a:t>rate</a:t>
            </a:r>
            <a:r>
              <a:rPr lang="fi-FI" altLang="fi-FI" sz="1800" dirty="0">
                <a:solidFill>
                  <a:srgbClr val="FF0000"/>
                </a:solidFill>
              </a:rPr>
              <a:t>) maksatusta koskevaan kirjanpitoon ei merkitä välillisiä kustannuksia</a:t>
            </a:r>
            <a:r>
              <a:rPr lang="fi-FI" altLang="fi-FI" dirty="0">
                <a:solidFill>
                  <a:srgbClr val="FF0000"/>
                </a:solidFill>
              </a:rPr>
              <a:t>.</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26</a:t>
            </a:fld>
            <a:endParaRPr lang="fi-FI" dirty="0"/>
          </a:p>
        </p:txBody>
      </p:sp>
    </p:spTree>
    <p:extLst>
      <p:ext uri="{BB962C8B-B14F-4D97-AF65-F5344CB8AC3E}">
        <p14:creationId xmlns:p14="http://schemas.microsoft.com/office/powerpoint/2010/main" val="3479209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386680"/>
          </a:xfrm>
        </p:spPr>
        <p:txBody>
          <a:bodyPr/>
          <a:lstStyle/>
          <a:p>
            <a:r>
              <a:rPr lang="fi-FI" dirty="0"/>
              <a:t>Tositteet</a:t>
            </a:r>
          </a:p>
        </p:txBody>
      </p:sp>
      <p:sp>
        <p:nvSpPr>
          <p:cNvPr id="3" name="Sisällön paikkamerkki 2"/>
          <p:cNvSpPr>
            <a:spLocks noGrp="1"/>
          </p:cNvSpPr>
          <p:nvPr>
            <p:ph idx="1"/>
          </p:nvPr>
        </p:nvSpPr>
        <p:spPr>
          <a:xfrm>
            <a:off x="540000" y="1377232"/>
            <a:ext cx="8064000" cy="3851968"/>
          </a:xfrm>
        </p:spPr>
        <p:txBody>
          <a:bodyPr/>
          <a:lstStyle/>
          <a:p>
            <a:r>
              <a:rPr lang="fi-FI" altLang="fi-FI" sz="1800" dirty="0"/>
              <a:t>Tositemerkinnöistä on voitava vaikeuksitta tarkastaa, miten kyseinen kustannus liittyy hankkeeseen (esim. laskussa viitteenä hankkeen nimi).</a:t>
            </a:r>
          </a:p>
          <a:p>
            <a:endParaRPr lang="fi-FI" altLang="fi-FI" sz="1000" dirty="0"/>
          </a:p>
          <a:p>
            <a:r>
              <a:rPr lang="fi-FI" altLang="fi-FI" sz="1800" dirty="0"/>
              <a:t>Kirjauksen on perustuttava päivättyyn ja numeroituun tositteeseen, joka todentaa liiketapahtuman.</a:t>
            </a:r>
          </a:p>
          <a:p>
            <a:endParaRPr lang="fi-FI" altLang="fi-FI" sz="1000" dirty="0"/>
          </a:p>
          <a:p>
            <a:r>
              <a:rPr lang="fi-FI" altLang="fi-FI" sz="1800" dirty="0"/>
              <a:t>Tositteesta tulee käydä ilmi, mistä kirjanpitotapahtuma on aiheutunut ja tapahtuman ajankohta sekä tarvittaessa esitettävä jakoperuste hankkeelle kohdennetun kustannuserän osalta.</a:t>
            </a:r>
          </a:p>
          <a:p>
            <a:endParaRPr lang="fi-FI" altLang="fi-FI" sz="1000" dirty="0"/>
          </a:p>
          <a:p>
            <a:r>
              <a:rPr lang="fi-FI" altLang="fi-FI" sz="1800" dirty="0">
                <a:solidFill>
                  <a:srgbClr val="FF0000"/>
                </a:solidFill>
              </a:rPr>
              <a:t>Korjaus-, oikaisu- ja siirtokirjauksen todentavasta tositteesta on voitava todeta, mikä on korjattava tosite, mitä on korjattu ja miten korjaus on tehty.</a:t>
            </a:r>
          </a:p>
          <a:p>
            <a:endParaRPr lang="fi-FI" altLang="fi-FI" sz="1000" dirty="0">
              <a:solidFill>
                <a:srgbClr val="FF0000"/>
              </a:solidFill>
            </a:endParaRPr>
          </a:p>
          <a:p>
            <a:r>
              <a:rPr lang="fi-FI" altLang="fi-FI" sz="1800" dirty="0"/>
              <a:t>Tositteen tulee vastata kysymyksiin: mitä, missä, milloin, kuka, miksi ja miten kulu liittyy hankkeeseen.</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27</a:t>
            </a:fld>
            <a:endParaRPr lang="fi-FI" dirty="0"/>
          </a:p>
        </p:txBody>
      </p:sp>
    </p:spTree>
    <p:extLst>
      <p:ext uri="{BB962C8B-B14F-4D97-AF65-F5344CB8AC3E}">
        <p14:creationId xmlns:p14="http://schemas.microsoft.com/office/powerpoint/2010/main" val="3600498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440736"/>
          </a:xfrm>
        </p:spPr>
        <p:txBody>
          <a:bodyPr/>
          <a:lstStyle/>
          <a:p>
            <a:r>
              <a:rPr lang="fi-FI" dirty="0"/>
              <a:t>Maksatushakemus (1/3)</a:t>
            </a:r>
          </a:p>
        </p:txBody>
      </p:sp>
      <p:sp>
        <p:nvSpPr>
          <p:cNvPr id="3" name="Sisällön paikkamerkki 2"/>
          <p:cNvSpPr>
            <a:spLocks noGrp="1"/>
          </p:cNvSpPr>
          <p:nvPr>
            <p:ph idx="1"/>
          </p:nvPr>
        </p:nvSpPr>
        <p:spPr>
          <a:xfrm>
            <a:off x="540000" y="1196752"/>
            <a:ext cx="8064000" cy="4140000"/>
          </a:xfrm>
        </p:spPr>
        <p:txBody>
          <a:bodyPr/>
          <a:lstStyle/>
          <a:p>
            <a:r>
              <a:rPr lang="fi-FI" altLang="fi-FI" sz="1800" dirty="0">
                <a:solidFill>
                  <a:srgbClr val="FF0000"/>
                </a:solidFill>
              </a:rPr>
              <a:t>Maksatushakemusten ja –päätösten käsittely tapahtuu kokonaan sähköisesti EURA 2014-järjestelmässä. Myös lisätietopyynnöt ja vastaukset käsitellään järjestelmässä. Henkilökohtainen vahva Suomi.fi -tunnistautuminen korvaa papereiden allekirjoitukset.</a:t>
            </a:r>
          </a:p>
          <a:p>
            <a:pPr marL="0" indent="0">
              <a:buNone/>
            </a:pPr>
            <a:endParaRPr lang="fi-FI" altLang="fi-FI" sz="1000" dirty="0">
              <a:solidFill>
                <a:srgbClr val="FF0000"/>
              </a:solidFill>
            </a:endParaRPr>
          </a:p>
          <a:p>
            <a:r>
              <a:rPr lang="fi-FI" altLang="fi-FI" sz="1800" dirty="0">
                <a:solidFill>
                  <a:srgbClr val="FF0000"/>
                </a:solidFill>
              </a:rPr>
              <a:t>Maksatushakemuksille on asetettu 90 vrk:n käsittelyaika eli maksu tuensaajalle tapahtuu viimeistään 90 päivän kuluttua maksatushakemuksen saapumisesta. Määräaikaan ei lasketa mukaan järjestelmässä tuensaajalta pyydettyyn lisäselvitykseen kuluvaa aikaa, eikä aikaa jolloin maksatushakemus on palautettuna tuensaajalle.</a:t>
            </a:r>
          </a:p>
          <a:p>
            <a:endParaRPr lang="fi-FI" altLang="fi-FI" sz="1000" dirty="0">
              <a:solidFill>
                <a:srgbClr val="FF0000"/>
              </a:solidFill>
            </a:endParaRPr>
          </a:p>
          <a:p>
            <a:r>
              <a:rPr lang="fi-FI" altLang="fi-FI" sz="1800" dirty="0"/>
              <a:t>Valmis hakemus jätetään järjestelmässä viranomaiskäsittelyyn, jonka jälkeen hakemuksen tietoja ei voi enää muuttaa.</a:t>
            </a:r>
          </a:p>
          <a:p>
            <a:endParaRPr lang="fi-FI" altLang="fi-FI" sz="1000" dirty="0"/>
          </a:p>
          <a:p>
            <a:r>
              <a:rPr lang="fi-FI" altLang="fi-FI" sz="1800" dirty="0">
                <a:solidFill>
                  <a:srgbClr val="FF0000"/>
                </a:solidFill>
              </a:rPr>
              <a:t>Seuranta- ja maksatuskauden pituus voidaan määrittää hankekohtaisesti. Maksatusta haetaan 2-4 kertaa vuodessa.</a:t>
            </a:r>
          </a:p>
          <a:p>
            <a:endParaRPr lang="fi-FI" altLang="fi-FI" sz="900" dirty="0">
              <a:solidFill>
                <a:srgbClr val="FF0000"/>
              </a:solidFill>
            </a:endParaRPr>
          </a:p>
          <a:p>
            <a:r>
              <a:rPr lang="fi-FI" altLang="fi-FI" sz="1800" dirty="0"/>
              <a:t>Kertakorvausperusteisissa hankkeissa tehdään</a:t>
            </a:r>
          </a:p>
          <a:p>
            <a:pPr marL="0" indent="0">
              <a:buNone/>
            </a:pPr>
            <a:r>
              <a:rPr lang="fi-FI" altLang="fi-FI" sz="1800" dirty="0"/>
              <a:t>     pääsääntöisesti yksi maksatushakemus.</a:t>
            </a:r>
          </a:p>
          <a:p>
            <a:endParaRPr lang="fi-FI" altLang="fi-FI" sz="1800" dirty="0">
              <a:solidFill>
                <a:srgbClr val="FF0000"/>
              </a:solidFill>
            </a:endParaRPr>
          </a:p>
          <a:p>
            <a:endParaRPr lang="fi-FI" altLang="fi-FI" sz="1800" dirty="0"/>
          </a:p>
          <a:p>
            <a:pPr marL="0" indent="0">
              <a:buNone/>
            </a:pPr>
            <a:endParaRPr lang="fi-FI" altLang="fi-FI" sz="1000" dirty="0"/>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28</a:t>
            </a:fld>
            <a:endParaRPr lang="fi-FI" dirty="0"/>
          </a:p>
        </p:txBody>
      </p:sp>
    </p:spTree>
    <p:extLst>
      <p:ext uri="{BB962C8B-B14F-4D97-AF65-F5344CB8AC3E}">
        <p14:creationId xmlns:p14="http://schemas.microsoft.com/office/powerpoint/2010/main" val="3784965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31018" y="260648"/>
            <a:ext cx="8064000" cy="440736"/>
          </a:xfrm>
        </p:spPr>
        <p:txBody>
          <a:bodyPr/>
          <a:lstStyle/>
          <a:p>
            <a:r>
              <a:rPr lang="fi-FI" dirty="0"/>
              <a:t>Maksatushakemus (2/3)</a:t>
            </a:r>
          </a:p>
        </p:txBody>
      </p:sp>
      <p:sp>
        <p:nvSpPr>
          <p:cNvPr id="3" name="Sisällön paikkamerkki 2"/>
          <p:cNvSpPr>
            <a:spLocks noGrp="1"/>
          </p:cNvSpPr>
          <p:nvPr>
            <p:ph idx="1"/>
          </p:nvPr>
        </p:nvSpPr>
        <p:spPr>
          <a:xfrm>
            <a:off x="531018" y="1052736"/>
            <a:ext cx="8064000" cy="3923976"/>
          </a:xfrm>
        </p:spPr>
        <p:txBody>
          <a:bodyPr/>
          <a:lstStyle/>
          <a:p>
            <a:r>
              <a:rPr lang="fi-FI" altLang="fi-FI" sz="1800" dirty="0"/>
              <a:t>Maksatushakemus toimitetaan  mahdollisimman pikaisesti asianomaisen maksatusjakson päättymisestä.</a:t>
            </a:r>
          </a:p>
          <a:p>
            <a:endParaRPr lang="fi-FI" altLang="fi-FI" sz="1000" dirty="0"/>
          </a:p>
          <a:p>
            <a:r>
              <a:rPr lang="fi-FI" altLang="fi-FI" sz="1800" dirty="0">
                <a:solidFill>
                  <a:srgbClr val="FF0000"/>
                </a:solidFill>
              </a:rPr>
              <a:t>Hankkeen viimeinen maksatushakemus toimitetaan neljän kuukauden kuluessa hankkeen toteutusajan päättymisestä.</a:t>
            </a:r>
          </a:p>
          <a:p>
            <a:pPr marL="0" indent="0">
              <a:buNone/>
            </a:pPr>
            <a:r>
              <a:rPr lang="fi-FI" sz="1800" dirty="0">
                <a:solidFill>
                  <a:srgbClr val="FF0000"/>
                </a:solidFill>
              </a:rPr>
              <a:t>	</a:t>
            </a:r>
            <a:r>
              <a:rPr lang="fi-FI" sz="1800" u="sng" dirty="0">
                <a:solidFill>
                  <a:srgbClr val="FF0000"/>
                </a:solidFill>
              </a:rPr>
              <a:t>-&gt;Muista tarkastaa, että hakemuksen tila on</a:t>
            </a:r>
          </a:p>
          <a:p>
            <a:pPr marL="0" indent="0">
              <a:buNone/>
            </a:pPr>
            <a:r>
              <a:rPr lang="fi-FI" sz="1800" dirty="0">
                <a:solidFill>
                  <a:srgbClr val="FF0000"/>
                </a:solidFill>
              </a:rPr>
              <a:t>	</a:t>
            </a:r>
            <a:r>
              <a:rPr lang="fi-FI" sz="1800" u="sng" dirty="0">
                <a:solidFill>
                  <a:srgbClr val="FF0000"/>
                </a:solidFill>
              </a:rPr>
              <a:t>”Jätetty viranomaiskäsittelyyn” tai  ”Saapunut</a:t>
            </a:r>
            <a:endParaRPr lang="fi-FI" altLang="fi-FI" sz="1800" dirty="0">
              <a:solidFill>
                <a:srgbClr val="FF0000"/>
              </a:solidFill>
            </a:endParaRPr>
          </a:p>
          <a:p>
            <a:endParaRPr lang="fi-FI" altLang="fi-FI" sz="1000" dirty="0">
              <a:solidFill>
                <a:srgbClr val="FF0000"/>
              </a:solidFill>
            </a:endParaRPr>
          </a:p>
          <a:p>
            <a:r>
              <a:rPr lang="fi-FI" altLang="fi-FI" sz="1800" dirty="0">
                <a:solidFill>
                  <a:srgbClr val="FF0000"/>
                </a:solidFill>
              </a:rPr>
              <a:t>Tarkasta viimeistä maksatusta laadittaessa, että ulkopuoliset rahoituserät ovat toteutuneet laskutuksen mukaisesti. Tarvittaessa ”täsmäytä” ulkoiset rahoituserät suhteessa toteutuneisiin kustannuksiin.</a:t>
            </a:r>
          </a:p>
          <a:p>
            <a:endParaRPr lang="fi-FI" altLang="fi-FI" sz="1000" dirty="0">
              <a:solidFill>
                <a:srgbClr val="FF0000"/>
              </a:solidFill>
            </a:endParaRPr>
          </a:p>
          <a:p>
            <a:r>
              <a:rPr lang="fi-FI" altLang="fi-FI" sz="1800" dirty="0"/>
              <a:t>Opetushenkilökunnan vapaajaksojen palkkakustannukset kohdistetaan hankkeelle vasta sen jälkeen kun vapaajaksot on pidetty.</a:t>
            </a:r>
          </a:p>
          <a:p>
            <a:r>
              <a:rPr lang="fi-FI" altLang="fi-FI" sz="1800" dirty="0"/>
              <a:t>Jos opetustuntihintaan sisältyy vapaajaksojen kustannukset, tulee kalenterivuosittain tai hankkeen päättyessä tarkistaa ja tarvittaessa täsmäyttää kustannukset suhteessa hankkeelle tehtyyn </a:t>
            </a:r>
            <a:r>
              <a:rPr lang="fi-FI" altLang="fi-FI" sz="1800"/>
              <a:t>työaikaan.å</a:t>
            </a:r>
            <a:endParaRPr lang="fi-FI" altLang="fi-FI" sz="1800" dirty="0"/>
          </a:p>
          <a:p>
            <a:endParaRPr lang="fi-FI" altLang="fi-FI" sz="1800" dirty="0"/>
          </a:p>
          <a:p>
            <a:pPr marL="0" indent="0">
              <a:buNone/>
            </a:pPr>
            <a:endParaRPr lang="fi-FI" altLang="fi-FI" sz="1000" dirty="0"/>
          </a:p>
          <a:p>
            <a:pPr marL="0" indent="0">
              <a:buNone/>
            </a:pPr>
            <a:endParaRPr lang="fi-FI" altLang="fi-FI" sz="1000" dirty="0">
              <a:solidFill>
                <a:srgbClr val="FF0000"/>
              </a:solidFill>
            </a:endParaRPr>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29</a:t>
            </a:fld>
            <a:r>
              <a:rPr lang="fi-FI" dirty="0"/>
              <a:t>,</a:t>
            </a:r>
          </a:p>
        </p:txBody>
      </p:sp>
    </p:spTree>
    <p:extLst>
      <p:ext uri="{BB962C8B-B14F-4D97-AF65-F5344CB8AC3E}">
        <p14:creationId xmlns:p14="http://schemas.microsoft.com/office/powerpoint/2010/main" val="416982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386680"/>
          </a:xfrm>
        </p:spPr>
        <p:txBody>
          <a:bodyPr/>
          <a:lstStyle/>
          <a:p>
            <a:r>
              <a:rPr lang="fi-FI" dirty="0"/>
              <a:t>Hankepäätös</a:t>
            </a:r>
          </a:p>
        </p:txBody>
      </p:sp>
      <p:sp>
        <p:nvSpPr>
          <p:cNvPr id="3" name="Sisällön paikkamerkki 2"/>
          <p:cNvSpPr>
            <a:spLocks noGrp="1"/>
          </p:cNvSpPr>
          <p:nvPr>
            <p:ph idx="1"/>
          </p:nvPr>
        </p:nvSpPr>
        <p:spPr>
          <a:xfrm>
            <a:off x="467544" y="1340768"/>
            <a:ext cx="8064000" cy="4248472"/>
          </a:xfrm>
        </p:spPr>
        <p:txBody>
          <a:bodyPr/>
          <a:lstStyle/>
          <a:p>
            <a:r>
              <a:rPr lang="fi-FI" altLang="fi-FI" sz="1800" dirty="0"/>
              <a:t>Hallinnollinen asiakirja, joka sisältää keskeiset hankkeen toteuttamisen ehdot</a:t>
            </a:r>
          </a:p>
          <a:p>
            <a:r>
              <a:rPr lang="fi-FI" altLang="fi-FI" sz="1800" dirty="0"/>
              <a:t>Päätöksellä osoitetaan rahoitus hyväksytyn hankesuunnitelman mukaisen toiminnan toteuttamiseen</a:t>
            </a:r>
          </a:p>
          <a:p>
            <a:endParaRPr lang="fi-FI" altLang="fi-FI" sz="1000" dirty="0"/>
          </a:p>
          <a:p>
            <a:r>
              <a:rPr lang="fi-FI" altLang="fi-FI" sz="1800" dirty="0">
                <a:solidFill>
                  <a:srgbClr val="FF0000"/>
                </a:solidFill>
              </a:rPr>
              <a:t>Päätöksen saajalla velvollisuus toimittaa päätös liitteineen </a:t>
            </a:r>
            <a:r>
              <a:rPr lang="fi-FI" altLang="fi-FI" sz="1800" b="1" dirty="0">
                <a:solidFill>
                  <a:srgbClr val="FF0000"/>
                </a:solidFill>
              </a:rPr>
              <a:t>kaikille hankkeen asianosaisille</a:t>
            </a:r>
          </a:p>
          <a:p>
            <a:endParaRPr lang="fi-FI" altLang="fi-FI" sz="1000" b="1" dirty="0">
              <a:solidFill>
                <a:srgbClr val="FF0000"/>
              </a:solidFill>
            </a:endParaRPr>
          </a:p>
          <a:p>
            <a:r>
              <a:rPr lang="fi-FI" altLang="fi-FI" sz="1800" dirty="0"/>
              <a:t>Päätös liitteineen myös tiedoksi käytännön toteuttajille (=hankehenkilöstö)</a:t>
            </a:r>
          </a:p>
          <a:p>
            <a:pPr marL="0" indent="0">
              <a:buNone/>
            </a:pPr>
            <a:endParaRPr lang="fi-FI" altLang="fi-FI" sz="1000" dirty="0">
              <a:solidFill>
                <a:srgbClr val="FF0000"/>
              </a:solidFill>
            </a:endParaRPr>
          </a:p>
          <a:p>
            <a:r>
              <a:rPr lang="fi-FI" altLang="fi-FI" sz="1800" b="1" dirty="0">
                <a:solidFill>
                  <a:srgbClr val="FF0000"/>
                </a:solidFill>
              </a:rPr>
              <a:t>PÄÄTÖS JA SEN LIITTEET KANNATTAA LUKEA TARKKAAN!</a:t>
            </a:r>
          </a:p>
          <a:p>
            <a:endParaRPr lang="fi-FI" altLang="fi-FI" sz="1000" dirty="0">
              <a:solidFill>
                <a:srgbClr val="FF0000"/>
              </a:solidFill>
            </a:endParaRPr>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3</a:t>
            </a:fld>
            <a:endParaRPr lang="fi-FI" dirty="0"/>
          </a:p>
        </p:txBody>
      </p:sp>
    </p:spTree>
    <p:extLst>
      <p:ext uri="{BB962C8B-B14F-4D97-AF65-F5344CB8AC3E}">
        <p14:creationId xmlns:p14="http://schemas.microsoft.com/office/powerpoint/2010/main" val="4187320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440736"/>
          </a:xfrm>
        </p:spPr>
        <p:txBody>
          <a:bodyPr/>
          <a:lstStyle/>
          <a:p>
            <a:r>
              <a:rPr lang="fi-FI" dirty="0"/>
              <a:t>Maksatushakemus (3/3)</a:t>
            </a:r>
          </a:p>
        </p:txBody>
      </p:sp>
      <p:sp>
        <p:nvSpPr>
          <p:cNvPr id="3" name="Sisällön paikkamerkki 2"/>
          <p:cNvSpPr>
            <a:spLocks noGrp="1"/>
          </p:cNvSpPr>
          <p:nvPr>
            <p:ph idx="1"/>
          </p:nvPr>
        </p:nvSpPr>
        <p:spPr>
          <a:xfrm>
            <a:off x="540000" y="1124744"/>
            <a:ext cx="8280472" cy="4428032"/>
          </a:xfrm>
        </p:spPr>
        <p:txBody>
          <a:bodyPr/>
          <a:lstStyle/>
          <a:p>
            <a:endParaRPr lang="fi-FI" altLang="fi-FI" sz="800" dirty="0"/>
          </a:p>
          <a:p>
            <a:r>
              <a:rPr lang="fi-FI" altLang="fi-FI" sz="1800" dirty="0">
                <a:solidFill>
                  <a:srgbClr val="FF0000"/>
                </a:solidFill>
              </a:rPr>
              <a:t>Kaikki yli 3 000 euron arvoiset hankintatositteet tulee toimittaa maksatushakemuksen yhteydessä, muita tositteita pyydetään tarpeen mukaan</a:t>
            </a:r>
          </a:p>
          <a:p>
            <a:r>
              <a:rPr lang="fi-FI" altLang="fi-FI" sz="1800" dirty="0">
                <a:solidFill>
                  <a:srgbClr val="FF0000"/>
                </a:solidFill>
              </a:rPr>
              <a:t>Hankkeen henkilökunnan osalta on toimitettava kumulatiivinen seuranta hankkeelle kohdistetuista henkilötyökuukausista tehtävänimikekohtaisesti esitettynä.</a:t>
            </a:r>
          </a:p>
          <a:p>
            <a:r>
              <a:rPr lang="fi-FI" altLang="fi-FI" sz="1800" dirty="0"/>
              <a:t>Maksatushakemukseen kirjataan kaikkien toteuttajien kustannukset toteuttajakohtaisille taustalomakkeille tositekohtaisesti omille riveilleen.</a:t>
            </a:r>
          </a:p>
          <a:p>
            <a:pPr marL="0" indent="0">
              <a:buNone/>
            </a:pPr>
            <a:endParaRPr lang="fi-FI" altLang="fi-FI" sz="800" dirty="0"/>
          </a:p>
          <a:p>
            <a:r>
              <a:rPr lang="fi-FI" altLang="fi-FI" sz="1800" dirty="0" err="1"/>
              <a:t>Asiatarkastaessaan</a:t>
            </a:r>
            <a:r>
              <a:rPr lang="fi-FI" altLang="fi-FI" sz="1800" dirty="0"/>
              <a:t> maksatushakemusta </a:t>
            </a:r>
            <a:r>
              <a:rPr lang="fi-FI" altLang="fi-FI" sz="1800" dirty="0" err="1"/>
              <a:t>EURAssa</a:t>
            </a:r>
            <a:r>
              <a:rPr lang="fi-FI" altLang="fi-FI" sz="1800" dirty="0"/>
              <a:t> rahoittaja joutuu ottamaan kantaa kaikkiin poikkeamiin esitetyissä tiedoissa; puutteelliset maksatushakemukset palautetaan hankehallinnoijalle täydennettäväksi.</a:t>
            </a:r>
            <a:endParaRPr lang="fi-FI" altLang="fi-FI" sz="800" dirty="0"/>
          </a:p>
          <a:p>
            <a:endParaRPr lang="fi-FI" altLang="fi-FI" sz="800" dirty="0"/>
          </a:p>
          <a:p>
            <a:r>
              <a:rPr lang="fi-FI" altLang="fi-FI" sz="1800" dirty="0"/>
              <a:t>Yksittäisen liitteen kokoa rajoitetaan teknisesti </a:t>
            </a:r>
            <a:r>
              <a:rPr lang="fi-FI" altLang="fi-FI" sz="1800" dirty="0" err="1"/>
              <a:t>EURAssa</a:t>
            </a:r>
            <a:r>
              <a:rPr lang="fi-FI" altLang="fi-FI" sz="1800" dirty="0"/>
              <a:t>. Suositellaan liitteiden muuttamista ohjelmallisesti pdf-muotoon (ei skannaamalla).</a:t>
            </a:r>
          </a:p>
          <a:p>
            <a:pPr lvl="1"/>
            <a:r>
              <a:rPr lang="fi-FI" altLang="fi-FI" sz="1600" dirty="0"/>
              <a:t>Jos skannataan, tällöin tulee käyttää alhaista resoluutiota.</a:t>
            </a:r>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30</a:t>
            </a:fld>
            <a:endParaRPr lang="fi-FI" dirty="0"/>
          </a:p>
        </p:txBody>
      </p:sp>
    </p:spTree>
    <p:extLst>
      <p:ext uri="{BB962C8B-B14F-4D97-AF65-F5344CB8AC3E}">
        <p14:creationId xmlns:p14="http://schemas.microsoft.com/office/powerpoint/2010/main" val="2908666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88640"/>
            <a:ext cx="8064000" cy="386680"/>
          </a:xfrm>
        </p:spPr>
        <p:txBody>
          <a:bodyPr/>
          <a:lstStyle/>
          <a:p>
            <a:r>
              <a:rPr lang="fi-FI" dirty="0"/>
              <a:t>Asiakirjojen säilyttäminen</a:t>
            </a:r>
          </a:p>
        </p:txBody>
      </p:sp>
      <p:sp>
        <p:nvSpPr>
          <p:cNvPr id="3" name="Sisällön paikkamerkki 2"/>
          <p:cNvSpPr>
            <a:spLocks noGrp="1"/>
          </p:cNvSpPr>
          <p:nvPr>
            <p:ph idx="1"/>
          </p:nvPr>
        </p:nvSpPr>
        <p:spPr>
          <a:xfrm>
            <a:off x="539552" y="764704"/>
            <a:ext cx="8064000" cy="3950616"/>
          </a:xfrm>
        </p:spPr>
        <p:txBody>
          <a:bodyPr/>
          <a:lstStyle/>
          <a:p>
            <a:r>
              <a:rPr lang="fi-FI" altLang="fi-FI" sz="1800" dirty="0">
                <a:solidFill>
                  <a:srgbClr val="FF0000"/>
                </a:solidFill>
              </a:rPr>
              <a:t>Hankkeen toteutukseen liittyvä aineisto on arkistoitava lukitussa ja paloturvallisessa tilassa (koskee myös sähköistä arkistointia) vähintään 10 vuotta rahoituspäätökseen merkityn hankkeen päättymispäivän jälkeen.</a:t>
            </a:r>
          </a:p>
          <a:p>
            <a:r>
              <a:rPr lang="fi-FI" altLang="fi-FI" sz="1800" dirty="0">
                <a:solidFill>
                  <a:srgbClr val="FF0000"/>
                </a:solidFill>
              </a:rPr>
              <a:t>EURA 2014-järjestelmä on virallinen arkisto ainoastaan järjestelmässä muodostetuille asiakirjoille (esim. maksatushakemus, seurantaraportti, hakemus jne.).</a:t>
            </a:r>
          </a:p>
          <a:p>
            <a:r>
              <a:rPr lang="fi-FI" altLang="fi-FI" sz="1800" dirty="0"/>
              <a:t>De minimis-ehdon täyttävissä hankkeissa tuensaajan tulee noudattaa lisäksi 10 vuoden säilytysaikaa alkaen tuen myöntämispäivästä.</a:t>
            </a:r>
            <a:endParaRPr lang="fi-FI" altLang="fi-FI" sz="1800" dirty="0">
              <a:solidFill>
                <a:srgbClr val="FF0000"/>
              </a:solidFill>
            </a:endParaRPr>
          </a:p>
          <a:p>
            <a:endParaRPr lang="fi-FI" altLang="fi-FI" sz="1000" dirty="0">
              <a:solidFill>
                <a:srgbClr val="FF0000"/>
              </a:solidFill>
            </a:endParaRPr>
          </a:p>
          <a:p>
            <a:r>
              <a:rPr lang="fi-FI" altLang="fi-FI" sz="1800" dirty="0">
                <a:solidFill>
                  <a:srgbClr val="FF0000"/>
                </a:solidFill>
              </a:rPr>
              <a:t>Suositellaan säilytettäväksi:</a:t>
            </a:r>
            <a:endParaRPr lang="fi-FI" altLang="fi-FI" sz="1600" dirty="0"/>
          </a:p>
          <a:p>
            <a:pPr lvl="1">
              <a:buFont typeface="Times" panose="02020603050405020304" pitchFamily="18" charset="0"/>
              <a:buNone/>
            </a:pPr>
            <a:r>
              <a:rPr lang="fi-FI" altLang="fi-FI" sz="1600" dirty="0"/>
              <a:t>- yhteistyö- ym. sopimukset ja osallistumispäätökset </a:t>
            </a:r>
          </a:p>
          <a:p>
            <a:pPr lvl="1">
              <a:buFont typeface="Times" panose="02020603050405020304" pitchFamily="18" charset="0"/>
              <a:buNone/>
            </a:pPr>
            <a:r>
              <a:rPr lang="fi-FI" altLang="fi-FI" sz="1600" dirty="0"/>
              <a:t>- kilpailutusasiakirjat </a:t>
            </a:r>
          </a:p>
          <a:p>
            <a:pPr lvl="1">
              <a:buFont typeface="Times" panose="02020603050405020304" pitchFamily="18" charset="0"/>
              <a:buNone/>
            </a:pPr>
            <a:r>
              <a:rPr lang="fi-FI" altLang="fi-FI" sz="1600" dirty="0"/>
              <a:t>- päätökset hankinnoista </a:t>
            </a:r>
          </a:p>
          <a:p>
            <a:pPr lvl="1">
              <a:buFont typeface="Times" panose="02020603050405020304" pitchFamily="18" charset="0"/>
              <a:buNone/>
            </a:pPr>
            <a:r>
              <a:rPr lang="fi-FI" altLang="fi-FI" sz="1600" dirty="0"/>
              <a:t>- kopiot tilityksistä ja niiden taustalaskelmista </a:t>
            </a:r>
          </a:p>
          <a:p>
            <a:pPr lvl="1">
              <a:buFont typeface="Times" panose="02020603050405020304" pitchFamily="18" charset="0"/>
              <a:buNone/>
            </a:pPr>
            <a:r>
              <a:rPr lang="fi-FI" altLang="fi-FI" sz="1600" dirty="0"/>
              <a:t>- kirjanpitoaineisto tositteineen </a:t>
            </a:r>
          </a:p>
          <a:p>
            <a:pPr lvl="1">
              <a:buFont typeface="Times" panose="02020603050405020304" pitchFamily="18" charset="0"/>
              <a:buNone/>
            </a:pPr>
            <a:r>
              <a:rPr lang="fi-FI" altLang="fi-FI" sz="1600" dirty="0"/>
              <a:t>- kirjeenvaihto </a:t>
            </a:r>
          </a:p>
          <a:p>
            <a:pPr lvl="1">
              <a:buFont typeface="Times" panose="02020603050405020304" pitchFamily="18" charset="0"/>
              <a:buNone/>
            </a:pPr>
            <a:r>
              <a:rPr lang="fi-FI" altLang="fi-FI" sz="1600" dirty="0"/>
              <a:t>- muiden tarkastusten lausunnot ja raportit </a:t>
            </a:r>
          </a:p>
          <a:p>
            <a:pPr marL="457200" lvl="1" indent="0">
              <a:buNone/>
            </a:pPr>
            <a:r>
              <a:rPr lang="fi-FI" altLang="fi-FI" sz="1600" dirty="0"/>
              <a:t>- ohjausryhmän pöytäkirjat</a:t>
            </a:r>
          </a:p>
          <a:p>
            <a:pPr marL="457200" lvl="1" indent="0">
              <a:buNone/>
            </a:pPr>
            <a:r>
              <a:rPr lang="fi-FI" altLang="fi-FI" sz="1600" dirty="0"/>
              <a:t>- erilliset ohjeet </a:t>
            </a:r>
          </a:p>
          <a:p>
            <a:pPr lvl="1">
              <a:buFontTx/>
              <a:buNone/>
            </a:pPr>
            <a:endParaRPr lang="fi-FI" altLang="fi-FI" sz="1600"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31</a:t>
            </a:fld>
            <a:endParaRPr lang="fi-FI" dirty="0"/>
          </a:p>
        </p:txBody>
      </p:sp>
    </p:spTree>
    <p:extLst>
      <p:ext uri="{BB962C8B-B14F-4D97-AF65-F5344CB8AC3E}">
        <p14:creationId xmlns:p14="http://schemas.microsoft.com/office/powerpoint/2010/main" val="4165083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612000"/>
            <a:ext cx="8064000" cy="386680"/>
          </a:xfrm>
        </p:spPr>
        <p:txBody>
          <a:bodyPr/>
          <a:lstStyle/>
          <a:p>
            <a:r>
              <a:rPr lang="fi-FI" dirty="0"/>
              <a:t>Aineistolähteet</a:t>
            </a:r>
          </a:p>
        </p:txBody>
      </p:sp>
      <p:sp>
        <p:nvSpPr>
          <p:cNvPr id="3" name="Sisällön paikkamerkki 2"/>
          <p:cNvSpPr>
            <a:spLocks noGrp="1"/>
          </p:cNvSpPr>
          <p:nvPr>
            <p:ph idx="1"/>
          </p:nvPr>
        </p:nvSpPr>
        <p:spPr/>
        <p:txBody>
          <a:bodyPr/>
          <a:lstStyle/>
          <a:p>
            <a:pPr>
              <a:buFontTx/>
              <a:buChar char="•"/>
            </a:pPr>
            <a:r>
              <a:rPr lang="fi-FI" altLang="fi-FI" sz="2000" dirty="0">
                <a:latin typeface="Arial" panose="020B0604020202020204" pitchFamily="34" charset="0"/>
              </a:rPr>
              <a:t>Rakennerahastojen palveluportaali:</a:t>
            </a:r>
          </a:p>
          <a:p>
            <a:pPr lvl="1"/>
            <a:r>
              <a:rPr lang="fi-FI" altLang="fi-FI" dirty="0">
                <a:solidFill>
                  <a:srgbClr val="686868"/>
                </a:solidFill>
                <a:latin typeface="Arial" panose="020B0604020202020204" pitchFamily="34" charset="0"/>
                <a:hlinkClick r:id="rId2"/>
              </a:rPr>
              <a:t>http://www.rakennerahastot.fi</a:t>
            </a:r>
            <a:endParaRPr lang="fi-FI" altLang="fi-FI" dirty="0">
              <a:solidFill>
                <a:srgbClr val="686868"/>
              </a:solidFill>
              <a:latin typeface="Arial" panose="020B0604020202020204" pitchFamily="34" charset="0"/>
            </a:endParaRPr>
          </a:p>
          <a:p>
            <a:endParaRPr lang="fi-FI" altLang="fi-FI" sz="2000" dirty="0">
              <a:solidFill>
                <a:srgbClr val="686868"/>
              </a:solidFill>
              <a:latin typeface="Arial" panose="020B0604020202020204" pitchFamily="34" charset="0"/>
            </a:endParaRPr>
          </a:p>
          <a:p>
            <a:pPr>
              <a:buFontTx/>
              <a:buChar char="•"/>
            </a:pPr>
            <a:r>
              <a:rPr lang="fi-FI" altLang="fi-FI" sz="2000" dirty="0">
                <a:latin typeface="Arial" panose="020B0604020202020204" pitchFamily="34" charset="0"/>
              </a:rPr>
              <a:t>Valtion säädöstietopankki –FINLEX: </a:t>
            </a:r>
            <a:r>
              <a:rPr lang="fi-FI" altLang="fi-FI" sz="2000" dirty="0">
                <a:solidFill>
                  <a:srgbClr val="686868"/>
                </a:solidFill>
                <a:latin typeface="Arial" panose="020B0604020202020204" pitchFamily="34" charset="0"/>
                <a:hlinkClick r:id="rId3"/>
              </a:rPr>
              <a:t>http://www.finlex.fi</a:t>
            </a:r>
            <a:endParaRPr lang="fi-FI" altLang="fi-FI" sz="2000" dirty="0">
              <a:solidFill>
                <a:srgbClr val="686868"/>
              </a:solidFill>
              <a:latin typeface="Arial" panose="020B0604020202020204" pitchFamily="34" charset="0"/>
            </a:endParaRPr>
          </a:p>
          <a:p>
            <a:endParaRPr lang="fi-FI" altLang="fi-FI" sz="2000" dirty="0">
              <a:solidFill>
                <a:srgbClr val="686868"/>
              </a:solidFill>
              <a:latin typeface="Arial" panose="020B0604020202020204" pitchFamily="34" charset="0"/>
            </a:endParaRPr>
          </a:p>
          <a:p>
            <a:pPr>
              <a:buFontTx/>
              <a:buChar char="•"/>
            </a:pPr>
            <a:r>
              <a:rPr lang="fi-FI" altLang="fi-FI" sz="2000" dirty="0" err="1">
                <a:latin typeface="Arial" panose="020B0604020202020204" pitchFamily="34" charset="0"/>
              </a:rPr>
              <a:t>Pohjois</a:t>
            </a:r>
            <a:r>
              <a:rPr lang="fi-FI" altLang="fi-FI" sz="2000" dirty="0">
                <a:latin typeface="Arial" panose="020B0604020202020204" pitchFamily="34" charset="0"/>
              </a:rPr>
              <a:t>-Pohjanmaan liiton www-sivuilta:</a:t>
            </a:r>
          </a:p>
          <a:p>
            <a:pPr lvl="1"/>
            <a:r>
              <a:rPr lang="fi-FI" altLang="fi-FI" dirty="0">
                <a:solidFill>
                  <a:srgbClr val="686868"/>
                </a:solidFill>
                <a:latin typeface="Arial" panose="020B0604020202020204" pitchFamily="34" charset="0"/>
                <a:hlinkClick r:id="rId4"/>
              </a:rPr>
              <a:t>http://www.pohjois-pohjanmaa.fi/</a:t>
            </a:r>
            <a:endParaRPr lang="fi-FI" altLang="fi-FI" dirty="0">
              <a:solidFill>
                <a:srgbClr val="686868"/>
              </a:solidFill>
              <a:latin typeface="Arial" panose="020B0604020202020204" pitchFamily="34" charset="0"/>
            </a:endParaRPr>
          </a:p>
          <a:p>
            <a:pPr lvl="2"/>
            <a:r>
              <a:rPr lang="fi-FI" altLang="fi-FI" dirty="0">
                <a:latin typeface="Arial" panose="020B0604020202020204" pitchFamily="34" charset="0"/>
              </a:rPr>
              <a:t>Aluekehitys</a:t>
            </a:r>
          </a:p>
          <a:p>
            <a:pPr marL="1371600" lvl="3" indent="0">
              <a:buNone/>
            </a:pPr>
            <a:r>
              <a:rPr lang="fi-FI" altLang="fi-FI" dirty="0">
                <a:latin typeface="Arial" panose="020B0604020202020204" pitchFamily="34" charset="0"/>
              </a:rPr>
              <a:t>-&gt;	Kestävää kasvua ja työtä 2014-2020</a:t>
            </a:r>
          </a:p>
          <a:p>
            <a:pPr marL="1371600" lvl="3" indent="0">
              <a:buNone/>
            </a:pPr>
            <a:r>
              <a:rPr lang="fi-FI" altLang="fi-FI" dirty="0">
                <a:latin typeface="Arial" panose="020B0604020202020204" pitchFamily="34" charset="0"/>
              </a:rPr>
              <a:t>-&gt;	Lomakkeet 2014-2020</a:t>
            </a:r>
          </a:p>
          <a:p>
            <a:pPr marL="0" indent="0">
              <a:buNone/>
            </a:pP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32</a:t>
            </a:fld>
            <a:endParaRPr lang="fi-FI" dirty="0"/>
          </a:p>
        </p:txBody>
      </p:sp>
    </p:spTree>
    <p:extLst>
      <p:ext uri="{BB962C8B-B14F-4D97-AF65-F5344CB8AC3E}">
        <p14:creationId xmlns:p14="http://schemas.microsoft.com/office/powerpoint/2010/main" val="106440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38702" y="260648"/>
            <a:ext cx="8064000" cy="800776"/>
          </a:xfrm>
        </p:spPr>
        <p:txBody>
          <a:bodyPr/>
          <a:lstStyle/>
          <a:p>
            <a:r>
              <a:rPr lang="fi-FI" dirty="0"/>
              <a:t>Hankesuunnitelma</a:t>
            </a:r>
          </a:p>
        </p:txBody>
      </p:sp>
      <p:sp>
        <p:nvSpPr>
          <p:cNvPr id="3" name="Sisällön paikkamerkki 2"/>
          <p:cNvSpPr>
            <a:spLocks noGrp="1"/>
          </p:cNvSpPr>
          <p:nvPr>
            <p:ph idx="1"/>
          </p:nvPr>
        </p:nvSpPr>
        <p:spPr>
          <a:xfrm>
            <a:off x="538702" y="1484784"/>
            <a:ext cx="8064000" cy="3923976"/>
          </a:xfrm>
        </p:spPr>
        <p:txBody>
          <a:bodyPr/>
          <a:lstStyle/>
          <a:p>
            <a:r>
              <a:rPr lang="fi-FI" altLang="fi-FI" sz="1800" dirty="0"/>
              <a:t>Hankesuunnitelma on osa rahoituspäätöstä.</a:t>
            </a:r>
          </a:p>
          <a:p>
            <a:endParaRPr lang="fi-FI" altLang="fi-FI" sz="1000" dirty="0"/>
          </a:p>
          <a:p>
            <a:r>
              <a:rPr lang="fi-FI" altLang="fi-FI" sz="1800" dirty="0">
                <a:solidFill>
                  <a:srgbClr val="FF0000"/>
                </a:solidFill>
              </a:rPr>
              <a:t>Hankkeen toteuttamisessa tulee noudattaa hankesuunnitelmaa.</a:t>
            </a:r>
          </a:p>
          <a:p>
            <a:endParaRPr lang="fi-FI" altLang="fi-FI" sz="1000" dirty="0">
              <a:solidFill>
                <a:srgbClr val="FF0000"/>
              </a:solidFill>
            </a:endParaRPr>
          </a:p>
          <a:p>
            <a:r>
              <a:rPr lang="fi-FI" altLang="fi-FI" sz="1800" dirty="0"/>
              <a:t>Jos hanketta tai sen osaa ei voida toteuttaa annetun päätöksen, kustannusarvion ja hyväksytyn hankesuunnitelman mukaisesti, asiasta on välittömästi ilmoitettava rahoittajalle.</a:t>
            </a:r>
          </a:p>
          <a:p>
            <a:endParaRPr lang="fi-FI" altLang="fi-FI" sz="1000" dirty="0"/>
          </a:p>
          <a:p>
            <a:r>
              <a:rPr lang="fi-FI" altLang="fi-FI" sz="1800" dirty="0"/>
              <a:t>Tarvittaessa tehdään muutoshakemus, jonka rahoittaja käsittelee ja hyväksyessään muutoshakemuksen, tekee myös uuden hankepäätöksen.</a:t>
            </a:r>
          </a:p>
          <a:p>
            <a:pPr marL="457200" lvl="1" indent="0">
              <a:buNone/>
            </a:pPr>
            <a:r>
              <a:rPr lang="fi-FI" altLang="fi-FI" sz="1400" dirty="0"/>
              <a:t> -&gt; Kertakorvausmallin mukaisen hankkeen muuttaminen mahdollista vain toteutusajan osalta.</a:t>
            </a:r>
          </a:p>
          <a:p>
            <a:endParaRPr lang="fi-FI" altLang="fi-FI" sz="1000" dirty="0"/>
          </a:p>
          <a:p>
            <a:r>
              <a:rPr lang="fi-FI" altLang="fi-FI" sz="1800" dirty="0"/>
              <a:t>Muutospäätöksen hyväksyminen ”katkaisee” maksatuskauden eräissä tapauksissa (esim. lisätään/ poistetaan menolaji kustannusarviosta tai rahoitusosuuksien muuttaminen tai arvonlisäperusteen muuttaminen).</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4</a:t>
            </a:fld>
            <a:endParaRPr lang="fi-FI" dirty="0"/>
          </a:p>
        </p:txBody>
      </p:sp>
    </p:spTree>
    <p:extLst>
      <p:ext uri="{BB962C8B-B14F-4D97-AF65-F5344CB8AC3E}">
        <p14:creationId xmlns:p14="http://schemas.microsoft.com/office/powerpoint/2010/main" val="1778510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26908" y="188640"/>
            <a:ext cx="8064000" cy="386680"/>
          </a:xfrm>
        </p:spPr>
        <p:txBody>
          <a:bodyPr/>
          <a:lstStyle/>
          <a:p>
            <a:r>
              <a:rPr lang="fi-FI" dirty="0"/>
              <a:t>Hankesuunnitelman muuttaminen</a:t>
            </a:r>
          </a:p>
        </p:txBody>
      </p:sp>
      <p:sp>
        <p:nvSpPr>
          <p:cNvPr id="3" name="Sisällön paikkamerkki 2"/>
          <p:cNvSpPr>
            <a:spLocks noGrp="1"/>
          </p:cNvSpPr>
          <p:nvPr>
            <p:ph idx="1"/>
          </p:nvPr>
        </p:nvSpPr>
        <p:spPr>
          <a:xfrm>
            <a:off x="526908" y="836711"/>
            <a:ext cx="8064000" cy="3950661"/>
          </a:xfrm>
        </p:spPr>
        <p:txBody>
          <a:bodyPr/>
          <a:lstStyle/>
          <a:p>
            <a:r>
              <a:rPr lang="fi-FI" altLang="fi-FI" sz="1800" dirty="0"/>
              <a:t>Hankesuunnitelmaa on mahdollista muuttaa rahoittajan suostumuksella, jos hanketta tai sen osaa ei voida toteuttaa annetun päätöksen, kustannusarvion ja hyväksytyn hankesuunnitelman mukaisesti.</a:t>
            </a:r>
          </a:p>
          <a:p>
            <a:r>
              <a:rPr lang="fi-FI" altLang="fi-FI" sz="1800" dirty="0"/>
              <a:t>Hankkeen perusidean pysyttävä samana ja vastattava edelleen </a:t>
            </a:r>
            <a:r>
              <a:rPr lang="fi-FI" altLang="fi-FI" sz="1800" dirty="0" err="1"/>
              <a:t>alunperin</a:t>
            </a:r>
            <a:r>
              <a:rPr lang="fi-FI" altLang="fi-FI" sz="1800" dirty="0"/>
              <a:t> rahoitettavaksi esitettyä toimintaa.</a:t>
            </a:r>
          </a:p>
          <a:p>
            <a:pPr marL="0" indent="0">
              <a:buNone/>
            </a:pPr>
            <a:endParaRPr lang="fi-FI" altLang="fi-FI" sz="1000" dirty="0"/>
          </a:p>
          <a:p>
            <a:r>
              <a:rPr lang="fi-FI" altLang="fi-FI" sz="1800" dirty="0"/>
              <a:t>Havaituista muutostarpeista välittömästi ilmoitus hankkeen yhteyshenkilölle (=valvoja = aluekehitysasiantuntija).</a:t>
            </a:r>
          </a:p>
          <a:p>
            <a:r>
              <a:rPr lang="fi-FI" altLang="fi-FI" sz="1800" dirty="0"/>
              <a:t>Ennen virallisen muutoshakemuksen jättämistä kannattaa mahdollisista muutoksista sopia rahoittajan kanssa.</a:t>
            </a:r>
          </a:p>
          <a:p>
            <a:endParaRPr lang="fi-FI" altLang="fi-FI" sz="1000" dirty="0"/>
          </a:p>
          <a:p>
            <a:r>
              <a:rPr lang="fi-FI" altLang="fi-FI" sz="1800" dirty="0"/>
              <a:t>Muutoshakemus jätetään EURA 2014 –järjestelmän kautta.</a:t>
            </a:r>
          </a:p>
          <a:p>
            <a:r>
              <a:rPr lang="fi-FI" altLang="fi-FI" sz="1800" dirty="0"/>
              <a:t>Hakemuksessa ilmoitettava muutoksesta aiheutuvat toiminnalliset vaikutukset ja kustannusvaikutukset sekä muut seikat, jotka vaikuttavat hakemuksen ratkaisemiseen.</a:t>
            </a:r>
          </a:p>
          <a:p>
            <a:endParaRPr lang="fi-FI" altLang="fi-FI" sz="1000" dirty="0"/>
          </a:p>
          <a:p>
            <a:r>
              <a:rPr lang="fi-FI" altLang="fi-FI" sz="1800" dirty="0"/>
              <a:t>Rahoittaja hyväksyy muutokset pääsääntöisesti muutospäätöksellä.</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5</a:t>
            </a:fld>
            <a:endParaRPr lang="fi-FI" dirty="0"/>
          </a:p>
        </p:txBody>
      </p:sp>
    </p:spTree>
    <p:extLst>
      <p:ext uri="{BB962C8B-B14F-4D97-AF65-F5344CB8AC3E}">
        <p14:creationId xmlns:p14="http://schemas.microsoft.com/office/powerpoint/2010/main" val="1803254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116632"/>
            <a:ext cx="8064000" cy="440736"/>
          </a:xfrm>
        </p:spPr>
        <p:txBody>
          <a:bodyPr/>
          <a:lstStyle/>
          <a:p>
            <a:r>
              <a:rPr lang="fi-FI" dirty="0"/>
              <a:t>Ohjausryhmä (1/3)</a:t>
            </a:r>
          </a:p>
        </p:txBody>
      </p:sp>
      <p:sp>
        <p:nvSpPr>
          <p:cNvPr id="3" name="Sisällön paikkamerkki 2"/>
          <p:cNvSpPr>
            <a:spLocks noGrp="1"/>
          </p:cNvSpPr>
          <p:nvPr>
            <p:ph idx="1"/>
          </p:nvPr>
        </p:nvSpPr>
        <p:spPr>
          <a:xfrm>
            <a:off x="467544" y="836712"/>
            <a:ext cx="8064000" cy="3853144"/>
          </a:xfrm>
        </p:spPr>
        <p:txBody>
          <a:bodyPr/>
          <a:lstStyle/>
          <a:p>
            <a:r>
              <a:rPr lang="fi-FI" altLang="fi-FI" sz="1800" dirty="0"/>
              <a:t>Ohjausryhmän nimittäminen rahoituspäätöksen velvoittava ehto</a:t>
            </a:r>
          </a:p>
          <a:p>
            <a:endParaRPr lang="fi-FI" altLang="fi-FI" sz="1800" dirty="0"/>
          </a:p>
          <a:p>
            <a:r>
              <a:rPr lang="fi-FI" altLang="fi-FI" sz="1800" dirty="0"/>
              <a:t>Ohjausryhmä ei vastaa oikeudellisesti hankkeen toiminnasta, vastuu aina hanketta toteuttavalla organisaatiolla.</a:t>
            </a:r>
          </a:p>
          <a:p>
            <a:endParaRPr lang="fi-FI" altLang="fi-FI" sz="1800" dirty="0"/>
          </a:p>
          <a:p>
            <a:r>
              <a:rPr lang="fi-FI" altLang="fi-FI" sz="1800" dirty="0">
                <a:solidFill>
                  <a:srgbClr val="FF0000"/>
                </a:solidFill>
              </a:rPr>
              <a:t>Ohjausryhmä tulee muodostaa hankesuunnitelmassa (kohta 11.3.) mainitusta tahoista. Jos ohjausryhmän kokoonpano on eri kuin hakemuksessa, tarvitaan uudelle kokoonpanolle rahoittajan hyväksyntä.</a:t>
            </a:r>
          </a:p>
          <a:p>
            <a:pPr marL="0" indent="0">
              <a:buNone/>
            </a:pPr>
            <a:endParaRPr lang="fi-FI" altLang="fi-FI" sz="1800" dirty="0"/>
          </a:p>
          <a:p>
            <a:r>
              <a:rPr lang="fi-FI" altLang="fi-FI" sz="1800" dirty="0"/>
              <a:t>Nimetään hanketta </a:t>
            </a:r>
            <a:r>
              <a:rPr lang="fi-FI" altLang="fi-FI" sz="1800" dirty="0" err="1"/>
              <a:t>Pohjois</a:t>
            </a:r>
            <a:r>
              <a:rPr lang="fi-FI" altLang="fi-FI" sz="1800" dirty="0"/>
              <a:t>-Pohjanmaan liitossa valmistellut aluekehitysasiantuntija ohjausryhmään asiantuntijaksi (ei jäseneksi).</a:t>
            </a:r>
          </a:p>
          <a:p>
            <a:pPr marL="0" indent="0">
              <a:buNone/>
            </a:pPr>
            <a:r>
              <a:rPr lang="fi-FI" altLang="fi-FI" sz="1800" dirty="0"/>
              <a:t> </a:t>
            </a:r>
          </a:p>
          <a:p>
            <a:r>
              <a:rPr lang="fi-FI" altLang="fi-FI" sz="1800" dirty="0"/>
              <a:t>Nimetään 1. kokouksessa puheenjohtaja, varapuheenjohtaja ja sihteeri. Ensimmäisessä kokouksessa tulee myös käydä lävitse hankesuunnitelma ja hankkeen rahoituspäätös.</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6</a:t>
            </a:fld>
            <a:endParaRPr lang="fi-FI" dirty="0"/>
          </a:p>
        </p:txBody>
      </p:sp>
    </p:spTree>
    <p:extLst>
      <p:ext uri="{BB962C8B-B14F-4D97-AF65-F5344CB8AC3E}">
        <p14:creationId xmlns:p14="http://schemas.microsoft.com/office/powerpoint/2010/main" val="318469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185683"/>
            <a:ext cx="8064000" cy="435005"/>
          </a:xfrm>
        </p:spPr>
        <p:txBody>
          <a:bodyPr/>
          <a:lstStyle/>
          <a:p>
            <a:r>
              <a:rPr lang="fi-FI" dirty="0"/>
              <a:t>Ohjausryhmä (2/3)</a:t>
            </a:r>
          </a:p>
        </p:txBody>
      </p:sp>
      <p:sp>
        <p:nvSpPr>
          <p:cNvPr id="3" name="Sisällön paikkamerkki 2"/>
          <p:cNvSpPr>
            <a:spLocks noGrp="1"/>
          </p:cNvSpPr>
          <p:nvPr>
            <p:ph idx="1"/>
          </p:nvPr>
        </p:nvSpPr>
        <p:spPr>
          <a:xfrm>
            <a:off x="540000" y="908719"/>
            <a:ext cx="8064000" cy="3846721"/>
          </a:xfrm>
        </p:spPr>
        <p:txBody>
          <a:bodyPr/>
          <a:lstStyle/>
          <a:p>
            <a:r>
              <a:rPr lang="fi-FI" altLang="fi-FI" sz="1800" dirty="0">
                <a:solidFill>
                  <a:srgbClr val="FF0000"/>
                </a:solidFill>
              </a:rPr>
              <a:t>Ohjausryhmän puheenjohtajana ei voi toimia ko. hankkeen projektipäällikkö (esteellisyys) tai toisen hankkeen projektipäällikkö. Ei suositella puheenjohtajan valitsemista hakijaorganisaatiosta.</a:t>
            </a:r>
          </a:p>
          <a:p>
            <a:endParaRPr lang="fi-FI" altLang="fi-FI" sz="1000" dirty="0">
              <a:solidFill>
                <a:srgbClr val="FF0000"/>
              </a:solidFill>
            </a:endParaRPr>
          </a:p>
          <a:p>
            <a:r>
              <a:rPr lang="fi-FI" altLang="fi-FI" sz="1800" dirty="0"/>
              <a:t>Ohjausryhmällä ohjaus- ja seurantatehtävä</a:t>
            </a:r>
          </a:p>
          <a:p>
            <a:r>
              <a:rPr lang="fi-FI" altLang="fi-FI" sz="1800" dirty="0"/>
              <a:t>Toiminnan ohjaus hankepäätöksen mukaisesti</a:t>
            </a:r>
          </a:p>
          <a:p>
            <a:pPr marL="0" indent="0">
              <a:buNone/>
            </a:pPr>
            <a:r>
              <a:rPr lang="fi-FI" altLang="fi-FI" sz="1800" dirty="0"/>
              <a:t> </a:t>
            </a:r>
          </a:p>
          <a:p>
            <a:r>
              <a:rPr lang="fi-FI" altLang="fi-FI" sz="1800" dirty="0">
                <a:solidFill>
                  <a:srgbClr val="FF0000"/>
                </a:solidFill>
              </a:rPr>
              <a:t>Kokouksissa asialistalla omana kohtana hankkeen toteutumisen seuranta, aikataulu, maksatushakemuksen kustannusten ja rahoituksen esittely ja hyväksyntä sekä mahdollisten muutosesitysten hyväksyntä.</a:t>
            </a:r>
          </a:p>
          <a:p>
            <a:endParaRPr lang="fi-FI" altLang="fi-FI" sz="1000" dirty="0">
              <a:solidFill>
                <a:srgbClr val="FF0000"/>
              </a:solidFill>
            </a:endParaRPr>
          </a:p>
          <a:p>
            <a:r>
              <a:rPr lang="fi-FI" altLang="fi-FI" sz="1800" dirty="0"/>
              <a:t>Hakijalle suositellaan menolajikohtaisen kustannusseurantataulukon käyttöä. </a:t>
            </a:r>
            <a:endParaRPr lang="fi-FI" altLang="fi-FI" sz="1000" dirty="0">
              <a:solidFill>
                <a:srgbClr val="FF0000"/>
              </a:solidFill>
            </a:endParaRPr>
          </a:p>
          <a:p>
            <a:r>
              <a:rPr lang="fi-FI" altLang="fi-FI" sz="1800" dirty="0">
                <a:solidFill>
                  <a:srgbClr val="FF0000"/>
                </a:solidFill>
              </a:rPr>
              <a:t>Säännölliset kokoontumiset, suositus kolme kertaa vuodessa</a:t>
            </a:r>
          </a:p>
          <a:p>
            <a:r>
              <a:rPr lang="fi-FI" altLang="fi-FI" sz="1800" dirty="0"/>
              <a:t>Kokouskutsu toimitetaan s-postitse myös hankkeen yhteyshenkilölle (=valvojalle) viimeistään kaksi viikkoa ennen kokousta.</a:t>
            </a:r>
          </a:p>
          <a:p>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7</a:t>
            </a:fld>
            <a:endParaRPr lang="fi-FI" dirty="0"/>
          </a:p>
        </p:txBody>
      </p:sp>
    </p:spTree>
    <p:extLst>
      <p:ext uri="{BB962C8B-B14F-4D97-AF65-F5344CB8AC3E}">
        <p14:creationId xmlns:p14="http://schemas.microsoft.com/office/powerpoint/2010/main" val="223501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0000" y="116632"/>
            <a:ext cx="8064000" cy="440736"/>
          </a:xfrm>
        </p:spPr>
        <p:txBody>
          <a:bodyPr/>
          <a:lstStyle/>
          <a:p>
            <a:r>
              <a:rPr lang="fi-FI" dirty="0"/>
              <a:t>Ohjausryhmä (3/3)</a:t>
            </a:r>
          </a:p>
        </p:txBody>
      </p:sp>
      <p:sp>
        <p:nvSpPr>
          <p:cNvPr id="3" name="Sisällön paikkamerkki 2"/>
          <p:cNvSpPr>
            <a:spLocks noGrp="1"/>
          </p:cNvSpPr>
          <p:nvPr>
            <p:ph idx="1"/>
          </p:nvPr>
        </p:nvSpPr>
        <p:spPr>
          <a:xfrm>
            <a:off x="540000" y="764704"/>
            <a:ext cx="8064000" cy="4752528"/>
          </a:xfrm>
        </p:spPr>
        <p:txBody>
          <a:bodyPr/>
          <a:lstStyle/>
          <a:p>
            <a:r>
              <a:rPr lang="fi-FI" altLang="fi-FI" sz="1800" dirty="0"/>
              <a:t>Kokouksista tulee pitää pöytäkirjaa, joka numeroidaan </a:t>
            </a:r>
            <a:r>
              <a:rPr lang="fi-FI" altLang="fi-FI" sz="1800" dirty="0">
                <a:solidFill>
                  <a:srgbClr val="FF0000"/>
                </a:solidFill>
              </a:rPr>
              <a:t>juoksevasti</a:t>
            </a:r>
          </a:p>
          <a:p>
            <a:r>
              <a:rPr lang="fi-FI" altLang="fi-FI" sz="1800" dirty="0"/>
              <a:t>Pöytäkirjaan kirjataan rahoittajalle tehtävät muutosesitykset</a:t>
            </a:r>
          </a:p>
          <a:p>
            <a:r>
              <a:rPr lang="fi-FI" altLang="fi-FI" sz="1800" dirty="0"/>
              <a:t>Pöytäkirja/pöytäkirjaluonnos lähetetään liitteineen sähköpostitse valvojalle kuukauden kuluessa kokouksesta</a:t>
            </a:r>
          </a:p>
          <a:p>
            <a:endParaRPr lang="fi-FI" altLang="fi-FI" sz="1000" dirty="0"/>
          </a:p>
          <a:p>
            <a:r>
              <a:rPr lang="fi-FI" altLang="fi-FI" sz="1800" dirty="0">
                <a:solidFill>
                  <a:srgbClr val="FF0000"/>
                </a:solidFill>
              </a:rPr>
              <a:t>Maksatuksen yhteydessä on toimitettava kopiot allekirjoitetusta pöytäkirjasta liitteineen</a:t>
            </a:r>
          </a:p>
          <a:p>
            <a:endParaRPr lang="fi-FI" altLang="fi-FI" sz="1000" dirty="0">
              <a:solidFill>
                <a:srgbClr val="FF0000"/>
              </a:solidFill>
            </a:endParaRPr>
          </a:p>
          <a:p>
            <a:r>
              <a:rPr lang="fi-FI" sz="1800" dirty="0"/>
              <a:t>Ohjausryhmän kustannukset kuuluvat välillisiin kustannuksiin (kokouspalkkiot, tarjoilut yms.)</a:t>
            </a:r>
          </a:p>
          <a:p>
            <a:endParaRPr lang="fi-FI" sz="1800"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7.9.2020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8</a:t>
            </a:fld>
            <a:endParaRPr lang="fi-FI" dirty="0"/>
          </a:p>
        </p:txBody>
      </p:sp>
    </p:spTree>
    <p:extLst>
      <p:ext uri="{BB962C8B-B14F-4D97-AF65-F5344CB8AC3E}">
        <p14:creationId xmlns:p14="http://schemas.microsoft.com/office/powerpoint/2010/main" val="201897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tsikko 11"/>
          <p:cNvSpPr>
            <a:spLocks noGrp="1"/>
          </p:cNvSpPr>
          <p:nvPr>
            <p:ph type="title"/>
          </p:nvPr>
        </p:nvSpPr>
        <p:spPr>
          <a:xfrm>
            <a:off x="540000" y="612000"/>
            <a:ext cx="8064000" cy="386680"/>
          </a:xfrm>
        </p:spPr>
        <p:txBody>
          <a:bodyPr/>
          <a:lstStyle/>
          <a:p>
            <a:r>
              <a:rPr lang="fi-FI" dirty="0"/>
              <a:t>Tiedottaminen (1/2)</a:t>
            </a:r>
          </a:p>
        </p:txBody>
      </p:sp>
      <p:sp>
        <p:nvSpPr>
          <p:cNvPr id="13" name="Sisällön paikkamerkki 12"/>
          <p:cNvSpPr>
            <a:spLocks noGrp="1"/>
          </p:cNvSpPr>
          <p:nvPr>
            <p:ph idx="1"/>
          </p:nvPr>
        </p:nvSpPr>
        <p:spPr>
          <a:xfrm>
            <a:off x="405137" y="1124744"/>
            <a:ext cx="7983287" cy="4320480"/>
          </a:xfrm>
        </p:spPr>
        <p:txBody>
          <a:bodyPr/>
          <a:lstStyle/>
          <a:p>
            <a:r>
              <a:rPr lang="fi-FI" altLang="fi-FI" sz="1800" dirty="0"/>
              <a:t>Hankkeen tiedotteissa mainittava aina EU:n osallistuminen</a:t>
            </a:r>
          </a:p>
          <a:p>
            <a:endParaRPr lang="fi-FI" altLang="fi-FI" sz="800" dirty="0"/>
          </a:p>
          <a:p>
            <a:r>
              <a:rPr lang="fi-FI" altLang="fi-FI" sz="1800" dirty="0">
                <a:solidFill>
                  <a:srgbClr val="FF0000"/>
                </a:solidFill>
              </a:rPr>
              <a:t>Tiedotustoiminnassa on käytettävä Eurooppa-tunnusta eli EU-lippua, joka on vähintään 2 cm korkea (leveys puolitoista kertaa korkeus) ja lipputunnukseen liitettynä tekstiä, joka on kahdelle riville kirjoitettuna ”Euroopan unioni Euroopan aluekehitysrahasto” sekä ”Vipuvoimaa EU:lta” –tunnusta. Jos esillä on muita logoja, niin EU-logojen tulee olla yhtä suuria kuin suurin toinen logo. </a:t>
            </a:r>
            <a:r>
              <a:rPr lang="fi-FI" altLang="fi-FI" sz="1800" dirty="0"/>
              <a:t>Suositeltavaa mainita myös kansallinen rahoittaja. </a:t>
            </a:r>
          </a:p>
          <a:p>
            <a:endParaRPr lang="fi-FI" altLang="fi-FI" sz="800" dirty="0"/>
          </a:p>
          <a:p>
            <a:r>
              <a:rPr lang="fi-FI" altLang="fi-FI" sz="1800" dirty="0">
                <a:solidFill>
                  <a:srgbClr val="FF0000"/>
                </a:solidFill>
              </a:rPr>
              <a:t>Kaikille hankkeille pakollinen vähintään yksi hankkeesta ja sen saamasta rahoituksesta kertova juliste (vähintään A3) näkyvälle paikalle</a:t>
            </a:r>
            <a:r>
              <a:rPr lang="fi-FI" altLang="fi-FI" sz="1800" dirty="0"/>
              <a:t>. Lisäksi yli 500 000 euroa julkista tukea saavien investointi-, rakennus- tai fyysisen kohteen hankinnan sisältävien hankkeiden tulee asettaa näkyvälle paikalle pakollinen rakennusaikainen mainostaulu ja lopuksi korvattava se pysyvällä tiedotuskyltillä.</a:t>
            </a:r>
          </a:p>
          <a:p>
            <a:endParaRPr lang="fi-FI" altLang="fi-FI" sz="800" dirty="0"/>
          </a:p>
          <a:p>
            <a:r>
              <a:rPr lang="fi-FI" altLang="fi-FI" sz="1800" dirty="0">
                <a:solidFill>
                  <a:srgbClr val="FF0000"/>
                </a:solidFill>
              </a:rPr>
              <a:t>Rahoituksesta kertova A3-juliste tulee toimittaa myös hankkeen valvojalle</a:t>
            </a:r>
          </a:p>
          <a:p>
            <a:pPr marL="0" indent="0">
              <a:buNone/>
            </a:pPr>
            <a:r>
              <a:rPr lang="fi-FI" altLang="fi-FI" sz="1800" dirty="0">
                <a:solidFill>
                  <a:srgbClr val="FF0000"/>
                </a:solidFill>
              </a:rPr>
              <a:t>     sähköpostitse  </a:t>
            </a:r>
            <a:r>
              <a:rPr lang="fi-FI" altLang="fi-FI" sz="1800" dirty="0">
                <a:hlinkClick r:id="rId2"/>
              </a:rPr>
              <a:t>etunimi.sukunimi@pohjois-pohjanmaa.fi</a:t>
            </a:r>
            <a:endParaRPr lang="fi-FI" altLang="fi-FI" sz="1000" dirty="0"/>
          </a:p>
          <a:p>
            <a:pPr>
              <a:buFont typeface="Symbol" panose="05050102010706020507" pitchFamily="18" charset="2"/>
              <a:buChar char="Þ"/>
            </a:pPr>
            <a:r>
              <a:rPr lang="fi-FI" altLang="fi-FI" sz="1800" dirty="0">
                <a:solidFill>
                  <a:srgbClr val="FF0000"/>
                </a:solidFill>
              </a:rPr>
              <a:t>Toimitetaan valvojalle 1. ohjausryhmäkokouksen                                     </a:t>
            </a:r>
            <a:r>
              <a:rPr lang="fi-FI" sz="1800" dirty="0">
                <a:solidFill>
                  <a:srgbClr val="FF0000"/>
                </a:solidFill>
              </a:rPr>
              <a:t>aineiston yhteydessä</a:t>
            </a:r>
            <a:endParaRPr lang="fi-FI" dirty="0"/>
          </a:p>
        </p:txBody>
      </p:sp>
      <p:sp>
        <p:nvSpPr>
          <p:cNvPr id="4" name="Päivämäärän paikkamerkki 3"/>
          <p:cNvSpPr>
            <a:spLocks noGrp="1"/>
          </p:cNvSpPr>
          <p:nvPr>
            <p:ph type="dt" sz="half" idx="10"/>
          </p:nvPr>
        </p:nvSpPr>
        <p:spPr/>
        <p:txBody>
          <a:bodyPr/>
          <a:lstStyle/>
          <a:p>
            <a:fld id="{57A8F801-9BF5-46D1-98A5-513B8005DAC3}" type="datetime1">
              <a:rPr lang="fi-FI" smtClean="0"/>
              <a:pPr/>
              <a:t>7.9.2020</a:t>
            </a:fld>
            <a:endParaRPr lang="fi-FI"/>
          </a:p>
        </p:txBody>
      </p:sp>
      <p:sp>
        <p:nvSpPr>
          <p:cNvPr id="6" name="Dian numeron paikkamerkki 5"/>
          <p:cNvSpPr>
            <a:spLocks noGrp="1"/>
          </p:cNvSpPr>
          <p:nvPr>
            <p:ph type="sldNum" sz="quarter" idx="12"/>
          </p:nvPr>
        </p:nvSpPr>
        <p:spPr/>
        <p:txBody>
          <a:bodyPr/>
          <a:lstStyle/>
          <a:p>
            <a:fld id="{2A4837A0-F8B5-40DF-B7A3-2778985E9851}" type="slidenum">
              <a:rPr lang="fi-FI" smtClean="0"/>
              <a:pPr/>
              <a:t>9</a:t>
            </a:fld>
            <a:endParaRPr lang="fi-FI" dirty="0"/>
          </a:p>
        </p:txBody>
      </p:sp>
    </p:spTree>
    <p:extLst>
      <p:ext uri="{BB962C8B-B14F-4D97-AF65-F5344CB8AC3E}">
        <p14:creationId xmlns:p14="http://schemas.microsoft.com/office/powerpoint/2010/main" val="431020677"/>
      </p:ext>
    </p:extLst>
  </p:cSld>
  <p:clrMapOvr>
    <a:masterClrMapping/>
  </p:clrMapOvr>
</p:sld>
</file>

<file path=ppt/theme/theme1.xml><?xml version="1.0" encoding="utf-8"?>
<a:theme xmlns:a="http://schemas.openxmlformats.org/drawingml/2006/main" name="TEM_Rakennerahastot_2014-2020_mallipohja_FI">
  <a:themeElements>
    <a:clrScheme name="TEM_Rakennerahastot">
      <a:dk1>
        <a:sysClr val="windowText" lastClr="000000"/>
      </a:dk1>
      <a:lt1>
        <a:srgbClr val="FFFFFF"/>
      </a:lt1>
      <a:dk2>
        <a:srgbClr val="646464"/>
      </a:dk2>
      <a:lt2>
        <a:srgbClr val="FFFFFF"/>
      </a:lt2>
      <a:accent1>
        <a:srgbClr val="8CBE41"/>
      </a:accent1>
      <a:accent2>
        <a:srgbClr val="5BC6E8"/>
      </a:accent2>
      <a:accent3>
        <a:srgbClr val="009FDA"/>
      </a:accent3>
      <a:accent4>
        <a:srgbClr val="5F378C"/>
      </a:accent4>
      <a:accent5>
        <a:srgbClr val="E2007A"/>
      </a:accent5>
      <a:accent6>
        <a:srgbClr val="F6921E"/>
      </a:accent6>
      <a:hlink>
        <a:srgbClr val="00549F"/>
      </a:hlink>
      <a:folHlink>
        <a:srgbClr val="00B299"/>
      </a:folHlink>
    </a:clrScheme>
    <a:fontScheme name="TEM_Rakennerahast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34939F049C39024F8D8749A3186AF237" ma:contentTypeVersion="2" ma:contentTypeDescription="Luo uusi asiakirja." ma:contentTypeScope="" ma:versionID="f7c28bee64279b3239cb9c77c6244fd9">
  <xsd:schema xmlns:xsd="http://www.w3.org/2001/XMLSchema" xmlns:xs="http://www.w3.org/2001/XMLSchema" xmlns:p="http://schemas.microsoft.com/office/2006/metadata/properties" xmlns:ns2="647e6101-d9b9-4b91-93ed-ac702e0be3e7" targetNamespace="http://schemas.microsoft.com/office/2006/metadata/properties" ma:root="true" ma:fieldsID="74072f28926bf7921baebba2a30ebd7c" ns2:_="">
    <xsd:import namespace="647e6101-d9b9-4b91-93ed-ac702e0be3e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e6101-d9b9-4b91-93ed-ac702e0be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4D4FD2-D91F-4B15-ADC1-5F256BEB8530}">
  <ds:schemaRefs>
    <ds:schemaRef ds:uri="http://schemas.microsoft.com/sharepoint/v3/contenttype/forms"/>
  </ds:schemaRefs>
</ds:datastoreItem>
</file>

<file path=customXml/itemProps2.xml><?xml version="1.0" encoding="utf-8"?>
<ds:datastoreItem xmlns:ds="http://schemas.openxmlformats.org/officeDocument/2006/customXml" ds:itemID="{6980D0A0-79B5-4898-BDC6-96F9BB37A93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C172069-9055-4DDA-9FFF-743AF66590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e6101-d9b9-4b91-93ed-ac702e0be3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EAKR_FI TEM_Rakennerahastot_2014-2020_mallipohja</Template>
  <TotalTime>2502</TotalTime>
  <Words>2622</Words>
  <Application>Microsoft Office PowerPoint</Application>
  <PresentationFormat>Näytössä katseltava diaesitys (4:3)</PresentationFormat>
  <Paragraphs>372</Paragraphs>
  <Slides>32</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32</vt:i4>
      </vt:variant>
    </vt:vector>
  </HeadingPairs>
  <TitlesOfParts>
    <vt:vector size="37" baseType="lpstr">
      <vt:lpstr>Arial</vt:lpstr>
      <vt:lpstr>Calibri</vt:lpstr>
      <vt:lpstr>Symbol</vt:lpstr>
      <vt:lpstr>Times</vt:lpstr>
      <vt:lpstr>TEM_Rakennerahastot_2014-2020_mallipohja_FI</vt:lpstr>
      <vt:lpstr>EAKR-hankkeiden aloituspalaveri</vt:lpstr>
      <vt:lpstr>Kriittisiä kohtia hankkeessa</vt:lpstr>
      <vt:lpstr>Hankepäätös</vt:lpstr>
      <vt:lpstr>Hankesuunnitelma</vt:lpstr>
      <vt:lpstr>Hankesuunnitelman muuttaminen</vt:lpstr>
      <vt:lpstr>Ohjausryhmä (1/3)</vt:lpstr>
      <vt:lpstr>Ohjausryhmä (2/3)</vt:lpstr>
      <vt:lpstr>Ohjausryhmä (3/3)</vt:lpstr>
      <vt:lpstr>Tiedottaminen (1/2)</vt:lpstr>
      <vt:lpstr>Tiedottaminen (2/2)</vt:lpstr>
      <vt:lpstr>Henkilötiedot EURA 2014 –järjestelmän tietokentissä ja liitteissä 1/4</vt:lpstr>
      <vt:lpstr>Henkilötiedot EURA 2014 –järjestelmän tietokentissä ja liitteissä 2/4</vt:lpstr>
      <vt:lpstr>Henkilötiedot EURA 2014 –järjestelmän tietokentissä ja liitteissä 3/4</vt:lpstr>
      <vt:lpstr>Henkilötiedot EURA 2014 –järjestelmän tietokentissä ja liitteissä 4/4</vt:lpstr>
      <vt:lpstr>Seuranta ja raportointi 1/2</vt:lpstr>
      <vt:lpstr>Seuranta ja raportointi 2/2</vt:lpstr>
      <vt:lpstr>Hankkeen pysyvyys</vt:lpstr>
      <vt:lpstr>Valvonta ja tarkastus (1/2)</vt:lpstr>
      <vt:lpstr>Valvonta ja tarkastus (2/2)</vt:lpstr>
      <vt:lpstr>Petostentorjunta EAKR-ohjelmassa</vt:lpstr>
      <vt:lpstr>Saavutettavuusvaatimukset</vt:lpstr>
      <vt:lpstr>Rahoitusosuudet</vt:lpstr>
      <vt:lpstr>Hankkeen tulot</vt:lpstr>
      <vt:lpstr>Kustannusten tukikelpoisuus</vt:lpstr>
      <vt:lpstr>Esimerkkejä tukikelvottomista kustannuksista</vt:lpstr>
      <vt:lpstr>Hankkeen kirjanpito</vt:lpstr>
      <vt:lpstr>Tositteet</vt:lpstr>
      <vt:lpstr>Maksatushakemus (1/3)</vt:lpstr>
      <vt:lpstr>Maksatushakemus (2/3)</vt:lpstr>
      <vt:lpstr>Maksatushakemus (3/3)</vt:lpstr>
      <vt:lpstr>Asiakirjojen säilyttäminen</vt:lpstr>
      <vt:lpstr>Aineistolähteet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Riitta Saarenpää</dc:creator>
  <cp:lastModifiedBy>Aki Lappalainen</cp:lastModifiedBy>
  <cp:revision>403</cp:revision>
  <cp:lastPrinted>2019-12-12T08:03:53Z</cp:lastPrinted>
  <dcterms:created xsi:type="dcterms:W3CDTF">2014-06-26T12:04:37Z</dcterms:created>
  <dcterms:modified xsi:type="dcterms:W3CDTF">2020-09-07T11:07:04Z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0x01010034939F049C39024F8D8749A3186AF237</vt:lpwstr>
  </property>
</Properties>
</file>