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2" r:id="rId3"/>
    <p:sldId id="276" r:id="rId4"/>
    <p:sldId id="263" r:id="rId5"/>
    <p:sldId id="260" r:id="rId6"/>
    <p:sldId id="273" r:id="rId7"/>
    <p:sldId id="271" r:id="rId8"/>
    <p:sldId id="277" r:id="rId9"/>
    <p:sldId id="272" r:id="rId10"/>
    <p:sldId id="274" r:id="rId11"/>
    <p:sldId id="278" r:id="rId12"/>
    <p:sldId id="275" r:id="rId1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A3EC0-3497-4FF5-BDC7-0E3972CFC8DA}" type="datetimeFigureOut">
              <a:rPr lang="fi-FI" smtClean="0"/>
              <a:t>12.12.2019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C63DF-8DD4-481C-ADD6-49F2F6BFAA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536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12.12.2019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12.12.2019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12.12.2019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12.12.2019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12.12.2019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12.12.2019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kinnat.fi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EAKR-hankkeiden aloituspalaveri</a:t>
            </a:r>
            <a:br>
              <a:rPr lang="fi-FI" dirty="0"/>
            </a:b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Flat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 15% - EAKR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5.12.2019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/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280" y="275450"/>
            <a:ext cx="8064000" cy="386680"/>
          </a:xfrm>
        </p:spPr>
        <p:txBody>
          <a:bodyPr/>
          <a:lstStyle/>
          <a:p>
            <a:r>
              <a:rPr lang="fi-FI" dirty="0">
                <a:latin typeface="Arial" charset="0"/>
              </a:rPr>
              <a:t>Matkat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4191" y="1268760"/>
            <a:ext cx="8064000" cy="3923976"/>
          </a:xfrm>
        </p:spPr>
        <p:txBody>
          <a:bodyPr/>
          <a:lstStyle/>
          <a:p>
            <a:r>
              <a:rPr lang="fi-FI" altLang="fi-FI" sz="1800" dirty="0"/>
              <a:t>Hyväksytään </a:t>
            </a:r>
            <a:r>
              <a:rPr lang="fi-FI" altLang="fi-FI" sz="1800" u="sng" dirty="0"/>
              <a:t>välittöminä</a:t>
            </a:r>
            <a:r>
              <a:rPr lang="fi-FI" altLang="fi-FI" sz="1800" dirty="0"/>
              <a:t> kustannuksina</a:t>
            </a:r>
          </a:p>
          <a:p>
            <a:pPr marL="0" indent="0">
              <a:buNone/>
            </a:pPr>
            <a:endParaRPr lang="fi-FI" altLang="fi-FI" sz="10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Matkakustannuksissa haettavat kustannukset ovat hankkeen henkilöstön matkoja, asiantuntijoiden matkakustannukset kohdistetaan ostopalveluihin.</a:t>
            </a:r>
          </a:p>
          <a:p>
            <a:endParaRPr lang="fi-FI" altLang="fi-FI" sz="1000" dirty="0"/>
          </a:p>
          <a:p>
            <a:r>
              <a:rPr lang="fi-FI" altLang="fi-FI" sz="1800" dirty="0"/>
              <a:t>Kotimaan ja ulkomaan matkakustannukset on eriteltävä omiksi kustannusriveikseen</a:t>
            </a:r>
          </a:p>
          <a:p>
            <a:endParaRPr lang="fi-FI" altLang="fi-FI" sz="10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Hankehenkilöstön ulkomaanmatkoille on oltava rahoittajan lupa (kuka, milloin, minne, miksi ja mitä maksaa sekä ohjelma) dokumentoituna.</a:t>
            </a:r>
          </a:p>
          <a:p>
            <a:endParaRPr lang="fi-FI" altLang="fi-FI" sz="1800" dirty="0">
              <a:solidFill>
                <a:srgbClr val="FF0000"/>
              </a:solidFill>
            </a:endParaRPr>
          </a:p>
          <a:p>
            <a:r>
              <a:rPr lang="fi-FI" altLang="fi-FI" sz="1800" dirty="0"/>
              <a:t>Ulkomaanmatkoista on laadittava matkaraportti ja tästä kopio maksatushakemuksen liitteeksi.</a:t>
            </a:r>
          </a:p>
          <a:p>
            <a:pPr marL="0" indent="0">
              <a:buNone/>
            </a:pPr>
            <a:endParaRPr lang="fi-FI" alt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481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280" y="275450"/>
            <a:ext cx="8064000" cy="386680"/>
          </a:xfrm>
        </p:spPr>
        <p:txBody>
          <a:bodyPr/>
          <a:lstStyle/>
          <a:p>
            <a:r>
              <a:rPr lang="fi-FI" dirty="0">
                <a:latin typeface="Arial" charset="0"/>
              </a:rPr>
              <a:t>Rakennukset ja maa-alueet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4191" y="1268760"/>
            <a:ext cx="8064000" cy="3923976"/>
          </a:xfrm>
        </p:spPr>
        <p:txBody>
          <a:bodyPr/>
          <a:lstStyle/>
          <a:p>
            <a:r>
              <a:rPr lang="fi-FI" altLang="fi-FI" sz="1800" dirty="0"/>
              <a:t>Hyväksytään </a:t>
            </a:r>
            <a:r>
              <a:rPr lang="fi-FI" altLang="fi-FI" sz="1800" u="sng" dirty="0"/>
              <a:t>välittöminä</a:t>
            </a:r>
            <a:r>
              <a:rPr lang="fi-FI" altLang="fi-FI" sz="1800" dirty="0"/>
              <a:t> kustannuksina</a:t>
            </a:r>
          </a:p>
          <a:p>
            <a:r>
              <a:rPr lang="fi-FI" altLang="fi-FI" sz="1800" dirty="0"/>
              <a:t>Kustannuslajiin merkitään hankkeen toteuttamiseen liittyvät investoinnit rakennuksiin ja maa-alueiden hankinta</a:t>
            </a:r>
          </a:p>
          <a:p>
            <a:endParaRPr lang="fi-FI" altLang="fi-FI" sz="1000" dirty="0"/>
          </a:p>
          <a:p>
            <a:r>
              <a:rPr lang="fi-FI" altLang="fi-FI" sz="1800" dirty="0"/>
              <a:t>Tähän kustannuslajiin hyväksytään kustannuksia vain erittäin painavista syistä</a:t>
            </a:r>
          </a:p>
          <a:p>
            <a:endParaRPr lang="fi-FI" altLang="fi-FI" sz="1000" dirty="0"/>
          </a:p>
          <a:p>
            <a:r>
              <a:rPr lang="fi-FI" altLang="fi-FI" sz="1800" dirty="0"/>
              <a:t>Maa-alueiden hankintaan liittyvät kustannukset voivat olla enintään 10% kokonaiskustannuksista</a:t>
            </a:r>
          </a:p>
          <a:p>
            <a:endParaRPr lang="fi-FI" altLang="fi-FI" sz="10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Pääsääntöisesti rakennusten ja maa-alueiden vuokrausta ei hyväksytä eikä maa-alueiden hankintaa hankkeen kustannuksiin</a:t>
            </a:r>
          </a:p>
          <a:p>
            <a:endParaRPr lang="fi-FI" altLang="fi-FI" sz="1000" dirty="0"/>
          </a:p>
          <a:p>
            <a:r>
              <a:rPr lang="fi-FI" altLang="fi-FI" sz="1800" dirty="0"/>
              <a:t>Noudatetaan julkisista hankinnoista ja käyttöoikeussopimuksista annettua lakia (1397/2016) sen soveltamisalaan kuuluvissa hankinnoissa.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168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280" y="275450"/>
            <a:ext cx="8064000" cy="386680"/>
          </a:xfrm>
        </p:spPr>
        <p:txBody>
          <a:bodyPr/>
          <a:lstStyle/>
          <a:p>
            <a:r>
              <a:rPr lang="fi-FI" dirty="0">
                <a:latin typeface="Arial" charset="0"/>
              </a:rPr>
              <a:t>Muut kustannukset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4191" y="1268760"/>
            <a:ext cx="8064000" cy="3923976"/>
          </a:xfrm>
        </p:spPr>
        <p:txBody>
          <a:bodyPr/>
          <a:lstStyle/>
          <a:p>
            <a:r>
              <a:rPr lang="fi-FI" sz="1800" dirty="0"/>
              <a:t>Hyväksytään </a:t>
            </a:r>
            <a:r>
              <a:rPr lang="fi-FI" sz="1800" u="sng" dirty="0"/>
              <a:t>välittöminä</a:t>
            </a:r>
            <a:r>
              <a:rPr lang="fi-FI" sz="1800" dirty="0"/>
              <a:t> kustannuksina</a:t>
            </a:r>
          </a:p>
          <a:p>
            <a:r>
              <a:rPr lang="fi-FI" sz="1800" dirty="0"/>
              <a:t>Kustannuslajiin hyväksytään kustannuksia vain erityisistä perusteista</a:t>
            </a:r>
          </a:p>
          <a:p>
            <a:endParaRPr lang="fi-FI" sz="1800" dirty="0"/>
          </a:p>
          <a:p>
            <a:r>
              <a:rPr lang="fi-FI" sz="1800" dirty="0"/>
              <a:t>Hyväksyttäviä kustannuksia voisivat olla esimerkiksi:</a:t>
            </a:r>
          </a:p>
          <a:p>
            <a:pPr lvl="1"/>
            <a:r>
              <a:rPr lang="fi-FI" sz="1600" dirty="0"/>
              <a:t>Hankkeen sisällölliseen toteuttamiseen liittyvät aineelliset ja aineettomat hankinnat (</a:t>
            </a:r>
            <a:r>
              <a:rPr lang="fi-FI" sz="1600" dirty="0">
                <a:latin typeface="Arial" charset="0"/>
              </a:rPr>
              <a:t>esim. rakennusmateriaalit, raaka-aineet, laboratoriotarvikkeet)</a:t>
            </a:r>
          </a:p>
          <a:p>
            <a:pPr marL="914400" lvl="2" indent="0">
              <a:buNone/>
            </a:pPr>
            <a:r>
              <a:rPr lang="fi-FI" sz="1600" dirty="0">
                <a:latin typeface="Arial" charset="0"/>
              </a:rPr>
              <a:t> -&gt;Ko. kustannukset esitetään yleensä kustannuslajissa ostopalveluissa</a:t>
            </a:r>
          </a:p>
          <a:p>
            <a:pPr marL="914400" lvl="2" indent="0">
              <a:buNone/>
            </a:pPr>
            <a:endParaRPr lang="fi-FI" sz="1000" dirty="0">
              <a:latin typeface="Arial" charset="0"/>
            </a:endParaRPr>
          </a:p>
          <a:p>
            <a:pPr lvl="1"/>
            <a:r>
              <a:rPr lang="fi-FI" sz="1600" dirty="0">
                <a:latin typeface="Arial" charset="0"/>
              </a:rPr>
              <a:t>Viranomaismaksut (esim. lupa-, </a:t>
            </a:r>
            <a:r>
              <a:rPr lang="fi-FI" sz="1600" dirty="0" err="1">
                <a:latin typeface="Arial" charset="0"/>
              </a:rPr>
              <a:t>liittymis</a:t>
            </a:r>
            <a:r>
              <a:rPr lang="fi-FI" sz="1600" dirty="0">
                <a:latin typeface="Arial" charset="0"/>
              </a:rPr>
              <a:t>- ja valvontamaksut)</a:t>
            </a:r>
          </a:p>
          <a:p>
            <a:pPr lvl="1"/>
            <a:r>
              <a:rPr lang="fi-FI" sz="1600" dirty="0">
                <a:latin typeface="Arial" charset="0"/>
              </a:rPr>
              <a:t>Hankkeen tilintarkastus, jos sellainen vaadittaisiin</a:t>
            </a:r>
          </a:p>
          <a:p>
            <a:pPr marL="914400" lvl="2" indent="0">
              <a:buNone/>
            </a:pPr>
            <a:r>
              <a:rPr lang="fi-FI" sz="1600" dirty="0">
                <a:latin typeface="Arial" charset="0"/>
              </a:rPr>
              <a:t> -&gt; PPL ei vaadi eikä hyväksy ko. kustannuksia</a:t>
            </a:r>
          </a:p>
          <a:p>
            <a:pPr marL="914400" lvl="2" indent="0">
              <a:buNone/>
            </a:pPr>
            <a:endParaRPr lang="fi-FI" sz="1800" dirty="0"/>
          </a:p>
          <a:p>
            <a:r>
              <a:rPr lang="fi-FI" altLang="fi-FI" sz="1800" dirty="0"/>
              <a:t>Noudatetaan julkisista hankinnoista ja käyttöoikeussopimuksista annettua lakia (1397/2016) sen soveltamisalaan kuuluvissa hankinnoissa.</a:t>
            </a:r>
          </a:p>
          <a:p>
            <a:pPr marL="0" indent="0">
              <a:buNone/>
            </a:pPr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/>
              <a:t>Maksatushakemuksen liitteenä toimitettava hankintaluettelo on täydennettävä kumulatiivisesti (Liite F).</a:t>
            </a:r>
            <a:endParaRPr lang="fi-FI" sz="1800" dirty="0"/>
          </a:p>
          <a:p>
            <a:pPr marL="0" indent="0">
              <a:buNone/>
            </a:pPr>
            <a:endParaRPr lang="fi-FI" sz="1800" i="1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943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9772" y="260648"/>
            <a:ext cx="8064000" cy="504056"/>
          </a:xfrm>
        </p:spPr>
        <p:txBody>
          <a:bodyPr/>
          <a:lstStyle/>
          <a:p>
            <a:r>
              <a:rPr lang="fi-FI" dirty="0"/>
              <a:t>Yksinkertaistettu kustannusmalli </a:t>
            </a:r>
            <a:r>
              <a:rPr lang="fi-FI" dirty="0" err="1"/>
              <a:t>Flat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 15%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544" y="1052736"/>
            <a:ext cx="8064000" cy="3707952"/>
          </a:xfrm>
        </p:spPr>
        <p:txBody>
          <a:bodyPr/>
          <a:lstStyle/>
          <a:p>
            <a:pPr marL="0" indent="0">
              <a:buNone/>
              <a:defRPr/>
            </a:pPr>
            <a:endParaRPr lang="fi-FI" sz="1000" dirty="0">
              <a:latin typeface="Arial" charset="0"/>
            </a:endParaRPr>
          </a:p>
          <a:p>
            <a:r>
              <a:rPr lang="fi-FI" sz="1800" dirty="0"/>
              <a:t>Käytössä perustelluissa rahoittajan hyväksymissä poikkeustapauksissa, joissa hankkeen sisällöstä johtuen erityisen korkeat matkakulut</a:t>
            </a:r>
          </a:p>
          <a:p>
            <a:pPr marL="0" indent="0">
              <a:buNone/>
            </a:pPr>
            <a:r>
              <a:rPr lang="fi-FI" sz="1800" dirty="0"/>
              <a:t>    	-&gt;Erityisperusteluja esim. kansainvälinen yhteistyö, verkostomainen</a:t>
            </a:r>
          </a:p>
          <a:p>
            <a:pPr marL="0" indent="0">
              <a:buNone/>
            </a:pPr>
            <a:r>
              <a:rPr lang="fi-FI" sz="1800" dirty="0"/>
              <a:t>	   toiminta tapa tai pitkät etäisyydet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Erona </a:t>
            </a:r>
            <a:r>
              <a:rPr lang="fi-FI" sz="1800" dirty="0" err="1"/>
              <a:t>flat</a:t>
            </a:r>
            <a:r>
              <a:rPr lang="fi-FI" sz="1800" dirty="0"/>
              <a:t> </a:t>
            </a:r>
            <a:r>
              <a:rPr lang="fi-FI" sz="1800" dirty="0" err="1"/>
              <a:t>rate</a:t>
            </a:r>
            <a:r>
              <a:rPr lang="fi-FI" sz="1800" dirty="0"/>
              <a:t> 24% -malliin on se, että hankehenkilökunnan matka- kustannukset kuuluvat tosiasiallisesti aiheutuneiden kustannusten mukaan korvattaviin kustannuksiin, jotka kirjataan hankkeen pääkirjalle ja joista esitetään tositteet maksatushakemuksen liitteenä</a:t>
            </a:r>
            <a:endParaRPr lang="fi-FI" sz="1800" dirty="0">
              <a:latin typeface="Arial" charset="0"/>
            </a:endParaRPr>
          </a:p>
          <a:p>
            <a:pPr marL="0" indent="0">
              <a:buNone/>
              <a:defRPr/>
            </a:pPr>
            <a:endParaRPr lang="fi-FI" sz="1800" dirty="0">
              <a:solidFill>
                <a:srgbClr val="686868"/>
              </a:solidFill>
              <a:latin typeface="Arial" charset="0"/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511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9772" y="260648"/>
            <a:ext cx="8064000" cy="504056"/>
          </a:xfrm>
        </p:spPr>
        <p:txBody>
          <a:bodyPr/>
          <a:lstStyle/>
          <a:p>
            <a:r>
              <a:rPr lang="fi-FI" dirty="0"/>
              <a:t>Yksinkertaistettu kustannusmalli </a:t>
            </a:r>
            <a:r>
              <a:rPr lang="fi-FI" dirty="0" err="1"/>
              <a:t>Flat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 15%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544" y="764704"/>
            <a:ext cx="8064000" cy="3995984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fi-FI" sz="1800" dirty="0">
                <a:latin typeface="Arial" charset="0"/>
              </a:rPr>
              <a:t>Hankkeen välilliset kustannukset korvataan prosenttimääräisenä hyväksyttävistä välittömistä palkkakustannuksista.</a:t>
            </a:r>
          </a:p>
          <a:p>
            <a:pPr marL="0" indent="0">
              <a:buNone/>
              <a:defRPr/>
            </a:pPr>
            <a:endParaRPr lang="fi-FI" sz="10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i-FI" sz="1800" dirty="0">
                <a:latin typeface="Arial" charset="0"/>
              </a:rPr>
              <a:t>Välillisinä kustannuksina hyväksytään 15%  palkkakustannuksista (</a:t>
            </a:r>
            <a:r>
              <a:rPr lang="fi-FI" sz="1800" dirty="0" err="1">
                <a:latin typeface="Arial" charset="0"/>
              </a:rPr>
              <a:t>flat</a:t>
            </a:r>
            <a:r>
              <a:rPr lang="fi-FI" sz="1800" dirty="0">
                <a:latin typeface="Arial" charset="0"/>
              </a:rPr>
              <a:t> </a:t>
            </a:r>
            <a:r>
              <a:rPr lang="fi-FI" sz="1800" dirty="0" err="1">
                <a:latin typeface="Arial" charset="0"/>
              </a:rPr>
              <a:t>rate</a:t>
            </a:r>
            <a:r>
              <a:rPr lang="fi-FI" sz="1800" dirty="0">
                <a:latin typeface="Arial" charset="0"/>
              </a:rPr>
              <a:t> 15% harkinnanvarainen tapauskohtainen kustannusmalli)</a:t>
            </a:r>
          </a:p>
          <a:p>
            <a:pPr>
              <a:buFontTx/>
              <a:buChar char="•"/>
              <a:defRPr/>
            </a:pPr>
            <a:endParaRPr lang="fi-FI" sz="10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i-FI" sz="1800" dirty="0">
                <a:latin typeface="Arial" charset="0"/>
              </a:rPr>
              <a:t>Tuensaajan ei tarvitse yksilöidä välillisiä kustannuksia eikä niitä tarvitse todentaa laskuilla tai kirjanpitotosittein eikä kirjata ko. kustannuksia hankkeen kustannuspaikalle. Välillisiä kustannuksia voidaan seurata erillisellä kirjanpitokohteella</a:t>
            </a:r>
          </a:p>
          <a:p>
            <a:pPr>
              <a:buFontTx/>
              <a:buChar char="•"/>
              <a:defRPr/>
            </a:pPr>
            <a:endParaRPr lang="fi-FI" sz="10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i-FI" sz="1800" dirty="0">
                <a:latin typeface="Arial" charset="0"/>
              </a:rPr>
              <a:t>Palkkakustannuksia laskettaessa hyväksytään vain välittömät hakemuksen mukaiset henkilöstökustannukset</a:t>
            </a:r>
          </a:p>
          <a:p>
            <a:pPr>
              <a:buFontTx/>
              <a:buChar char="•"/>
              <a:defRPr/>
            </a:pPr>
            <a:endParaRPr lang="fi-FI" sz="10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i-FI" sz="1800" dirty="0">
                <a:latin typeface="Arial" charset="0"/>
              </a:rPr>
              <a:t>Jos palkkakustannuksia hylätään maksatuksen yhteydessä, tällöin järjestelmä vähentää vastaavasti myös prosenttimääräisesti </a:t>
            </a:r>
          </a:p>
          <a:p>
            <a:pPr marL="0" indent="0">
              <a:buNone/>
              <a:defRPr/>
            </a:pPr>
            <a:r>
              <a:rPr lang="fi-FI" sz="1800" dirty="0">
                <a:latin typeface="Arial" charset="0"/>
              </a:rPr>
              <a:t>     korvattavia välillisiä kustannuksia</a:t>
            </a:r>
          </a:p>
          <a:p>
            <a:pPr marL="0" indent="0">
              <a:buNone/>
              <a:defRPr/>
            </a:pPr>
            <a:endParaRPr lang="fi-FI" sz="1000" dirty="0"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i-FI" sz="1800" dirty="0">
                <a:latin typeface="Arial" charset="0"/>
              </a:rPr>
              <a:t>Hankkeelle valittu kustannusmalli koskee yhteishankkeissa kaikkia toteuttajia ja koko toteutusajan</a:t>
            </a:r>
          </a:p>
          <a:p>
            <a:pPr>
              <a:buFontTx/>
              <a:buChar char="•"/>
              <a:defRPr/>
            </a:pPr>
            <a:endParaRPr lang="fi-FI" sz="1800" dirty="0">
              <a:solidFill>
                <a:srgbClr val="686868"/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fi-FI" sz="1800" dirty="0">
              <a:solidFill>
                <a:srgbClr val="686868"/>
              </a:solidFill>
              <a:latin typeface="Arial" charset="0"/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562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188640"/>
            <a:ext cx="8064000" cy="504056"/>
          </a:xfrm>
        </p:spPr>
        <p:txBody>
          <a:bodyPr/>
          <a:lstStyle/>
          <a:p>
            <a:r>
              <a:rPr lang="fi-FI" dirty="0"/>
              <a:t>Hankkeen välilliset kustannukset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1137" y="718236"/>
            <a:ext cx="8064000" cy="4654980"/>
          </a:xfrm>
        </p:spPr>
        <p:txBody>
          <a:bodyPr/>
          <a:lstStyle/>
          <a:p>
            <a:pPr>
              <a:buAutoNum type="arabicPeriod"/>
            </a:pPr>
            <a:endParaRPr lang="fi-FI" sz="1800" b="1" i="1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Sidosryhmien, partnereiden ym. matkakustannukset </a:t>
            </a:r>
          </a:p>
          <a:p>
            <a:pPr marL="0" indent="0">
              <a:buNone/>
            </a:pPr>
            <a:r>
              <a:rPr lang="fi-FI" altLang="fi-FI" sz="1800" dirty="0"/>
              <a:t>	</a:t>
            </a:r>
            <a:endParaRPr lang="fi-FI" sz="1000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Toimistokustannukset (esim. postitus, kopiointi)</a:t>
            </a:r>
          </a:p>
          <a:p>
            <a:pPr>
              <a:buAutoNum type="arabicPeriod"/>
            </a:pPr>
            <a:endParaRPr lang="fi-FI" sz="1000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Hankehenkilöstön osallistumismaksut koulutuksiin ja seminaareihin</a:t>
            </a:r>
          </a:p>
          <a:p>
            <a:pPr marL="0" indent="0">
              <a:buNone/>
            </a:pPr>
            <a:endParaRPr lang="fi-FI" sz="1000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Hankehenkilöstön työterveyskustannukset (KELA-korvauksen jälkeen)</a:t>
            </a:r>
          </a:p>
          <a:p>
            <a:pPr>
              <a:buAutoNum type="arabicPeriod"/>
            </a:pPr>
            <a:endParaRPr lang="fi-FI" sz="1000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Hankehenkilöstön käyttöön varatuista toimitiloista ja koneista sekä  laitteista aiheutuvat kustannukset (esim. vuokrat, sähkö, tietokone, puhelin)</a:t>
            </a:r>
          </a:p>
          <a:p>
            <a:pPr marL="0" indent="0">
              <a:buNone/>
            </a:pPr>
            <a:endParaRPr lang="fi-FI" sz="1000" dirty="0">
              <a:latin typeface="Arial" charset="0"/>
            </a:endParaRPr>
          </a:p>
          <a:p>
            <a:r>
              <a:rPr lang="fi-FI" sz="1800" dirty="0">
                <a:latin typeface="Arial" charset="0"/>
              </a:rPr>
              <a:t>Hankkeen ohjausryhmän kustannukset (esim. kokouskulut, </a:t>
            </a:r>
          </a:p>
          <a:p>
            <a:pPr marL="0" indent="0">
              <a:buNone/>
            </a:pPr>
            <a:r>
              <a:rPr lang="fi-FI" sz="1800" dirty="0">
                <a:latin typeface="Arial" charset="0"/>
              </a:rPr>
              <a:t>     kokouspalkkiot, matkakulut)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013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480" y="267893"/>
            <a:ext cx="8064000" cy="386680"/>
          </a:xfrm>
        </p:spPr>
        <p:txBody>
          <a:bodyPr/>
          <a:lstStyle/>
          <a:p>
            <a:r>
              <a:rPr lang="fi-FI" dirty="0"/>
              <a:t>Henkilöstökulut (1/2)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836712"/>
            <a:ext cx="8064000" cy="39828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sz="1800" dirty="0">
                <a:latin typeface="Arial" charset="0"/>
              </a:rPr>
              <a:t>Henkilöstökulut hyväksytään </a:t>
            </a:r>
            <a:r>
              <a:rPr lang="fi-FI" sz="1800" u="sng" dirty="0">
                <a:latin typeface="Arial" charset="0"/>
              </a:rPr>
              <a:t>välittöminä</a:t>
            </a:r>
            <a:r>
              <a:rPr lang="fi-FI" sz="1800" dirty="0">
                <a:latin typeface="Arial" charset="0"/>
              </a:rPr>
              <a:t> kustannuksina, joiden on perustuttava todellisiin kustannuksiin ja kirjanpitoon sekä niiden tulee olla hankesuunnitelman mukaisia</a:t>
            </a:r>
          </a:p>
          <a:p>
            <a:endParaRPr lang="fi-FI" altLang="fi-FI" sz="800" dirty="0"/>
          </a:p>
          <a:p>
            <a:r>
              <a:rPr lang="fi-FI" altLang="fi-FI" sz="1800" dirty="0"/>
              <a:t>Maksatuksen liitteenä kooste hankehenkilöstön työajoista ja maksetuista palkoista (liite B1 ja B2).</a:t>
            </a:r>
          </a:p>
          <a:p>
            <a:pPr marL="457200" lvl="1" indent="0">
              <a:buNone/>
            </a:pPr>
            <a:r>
              <a:rPr lang="fi-FI" altLang="fi-FI" sz="1400" dirty="0">
                <a:solidFill>
                  <a:prstClr val="black"/>
                </a:solidFill>
              </a:rPr>
              <a:t>- Huom. Merkittävä henkilöiden etu- ja sukunimet ja liitteen laatijan allekirjoitus</a:t>
            </a:r>
          </a:p>
          <a:p>
            <a:pPr marL="0" lvl="0" indent="0">
              <a:buNone/>
            </a:pPr>
            <a:r>
              <a:rPr lang="fi-FI" sz="1400" dirty="0">
                <a:solidFill>
                  <a:srgbClr val="00B050"/>
                </a:solidFill>
              </a:rPr>
              <a:t>         </a:t>
            </a:r>
            <a:r>
              <a:rPr lang="fi-FI" sz="1400" dirty="0">
                <a:solidFill>
                  <a:srgbClr val="FF0000"/>
                </a:solidFill>
              </a:rPr>
              <a:t> - Huom. Jos hankehenkilöillä käytetään erilaisia sivukuluprosentteja, tulee B1 ja B2</a:t>
            </a:r>
          </a:p>
          <a:p>
            <a:pPr marL="0" lvl="0" indent="0">
              <a:buNone/>
            </a:pPr>
            <a:r>
              <a:rPr lang="fi-FI" sz="1400" dirty="0">
                <a:solidFill>
                  <a:srgbClr val="FF0000"/>
                </a:solidFill>
              </a:rPr>
              <a:t>           -lomakkeille kirjata sivukulujen laskentaperusteet molemmista sivukuluprosenteista. </a:t>
            </a:r>
          </a:p>
          <a:p>
            <a:pPr marL="0" lvl="0" indent="0">
              <a:buNone/>
            </a:pPr>
            <a:endParaRPr lang="fi-FI" altLang="fi-FI" sz="800" dirty="0"/>
          </a:p>
          <a:p>
            <a:r>
              <a:rPr lang="fi-FI" altLang="fi-FI" sz="1800" dirty="0">
                <a:solidFill>
                  <a:prstClr val="black"/>
                </a:solidFill>
              </a:rPr>
              <a:t>Ylityökorvaus ei ole pääsääntöisesti tukikelpoista</a:t>
            </a:r>
          </a:p>
          <a:p>
            <a:endParaRPr lang="fi-FI" altLang="fi-FI" sz="800" dirty="0"/>
          </a:p>
          <a:p>
            <a:r>
              <a:rPr lang="fi-FI" altLang="fi-FI" sz="1800" dirty="0"/>
              <a:t>Hankkeelle kokoaikaisesti työskentelevien toimenkuvissa vain hankkeeseen liittyviä tehtäviä</a:t>
            </a:r>
          </a:p>
          <a:p>
            <a:endParaRPr lang="fi-FI" altLang="fi-FI" sz="8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Jos vain osa henkilön työpanoksesta kohdistuu hankkeeseen, on pidettävä työaikakirjanpitoa (kokonaistyöajanseuranta liitteellä C).</a:t>
            </a:r>
          </a:p>
          <a:p>
            <a:pPr marL="0" indent="0">
              <a:buNone/>
            </a:pPr>
            <a:r>
              <a:rPr lang="fi-FI" altLang="fi-FI" sz="1800" dirty="0"/>
              <a:t>	-&gt;Hankehenkilöstön palkat ja palkkiot lakisääteisine sivukuluineen</a:t>
            </a:r>
          </a:p>
          <a:p>
            <a:pPr marL="0" indent="0">
              <a:buNone/>
            </a:pPr>
            <a:r>
              <a:rPr lang="fi-FI" altLang="fi-FI" sz="1800" dirty="0"/>
              <a:t>	   hankkeeseen tehdyn työn mukaisessa suhteessa</a:t>
            </a:r>
          </a:p>
          <a:p>
            <a:pPr marL="0" indent="0">
              <a:buNone/>
              <a:defRPr/>
            </a:pPr>
            <a:endParaRPr lang="fi-FI" sz="1800" dirty="0">
              <a:solidFill>
                <a:srgbClr val="686868"/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fi-FI" sz="1800" dirty="0">
                <a:solidFill>
                  <a:srgbClr val="686868"/>
                </a:solidFill>
                <a:latin typeface="Arial" charset="0"/>
              </a:rPr>
              <a:t>	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11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188640"/>
            <a:ext cx="8064000" cy="386680"/>
          </a:xfrm>
        </p:spPr>
        <p:txBody>
          <a:bodyPr/>
          <a:lstStyle/>
          <a:p>
            <a:r>
              <a:rPr lang="fi-FI" dirty="0"/>
              <a:t>Henkilöstökulut (2/2)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908720"/>
            <a:ext cx="8064000" cy="3923976"/>
          </a:xfrm>
        </p:spPr>
        <p:txBody>
          <a:bodyPr/>
          <a:lstStyle/>
          <a:p>
            <a:r>
              <a:rPr lang="fi-FI" altLang="fi-FI" sz="1800" dirty="0"/>
              <a:t>Hankepäätöksen liitteenä olevassa hankesuunnitelmassa on määritelty hankehenkilöstön kokonaismäärä, tehtävänimikkeiden kuukausipalkka, sallittu työmäärä ja työn koko-/osa-aikaisuus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>
                <a:solidFill>
                  <a:srgbClr val="FF0000"/>
                </a:solidFill>
              </a:rPr>
              <a:t>Hakijan omatoimiset muutokset hyväksyttyyn henkilöstörakenteeseen aiheuttavat kustannusten hylkäämisen muutosten osalta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>
                <a:solidFill>
                  <a:srgbClr val="FF0000"/>
                </a:solidFill>
              </a:rPr>
              <a:t>Lomapalkat projektin toteutusajalta tehdyn työajan suhteessa huomioiden lomanmääräytymisvuosi (1.4-31.3)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>
                <a:solidFill>
                  <a:srgbClr val="FF0000"/>
                </a:solidFill>
              </a:rPr>
              <a:t>Lomapalkkavaraumat eivät ole hankkeessa tukikelpoisia kustannuksia (Hallintoviranomaisen ohje 28.5.2015). Kaikki kustannukset tulee olla toteuttajan tosiasiallisesti maksamia (Valtioneuvoston asetus 358/2014).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>
                <a:solidFill>
                  <a:srgbClr val="FF0000"/>
                </a:solidFill>
              </a:rPr>
              <a:t>Hankkeen toteutusajan päättymisen jälkeen maksetut lomapalkat voidaan hyväksyä poikkeuksellisesti osaksi hankkeen kustannuksia, jos ne on tosiasiallisesti maksettu neljän kuukauden kuluessa hankkeen päättymisestä ja sisällytetty viimeiseen maksatukseen.</a:t>
            </a:r>
          </a:p>
          <a:p>
            <a:endParaRPr lang="fi-FI" altLang="fi-FI" sz="1800" dirty="0">
              <a:solidFill>
                <a:srgbClr val="FF0000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68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7372" y="188640"/>
            <a:ext cx="8064000" cy="440736"/>
          </a:xfrm>
        </p:spPr>
        <p:txBody>
          <a:bodyPr/>
          <a:lstStyle/>
          <a:p>
            <a:r>
              <a:rPr lang="fi-FI" dirty="0">
                <a:latin typeface="Arial" charset="0"/>
              </a:rPr>
              <a:t>Hankkeen sisällölliseen toteuttamiseen kuuluvat ostopalvelut (1/2)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124744"/>
            <a:ext cx="8064000" cy="3644632"/>
          </a:xfrm>
        </p:spPr>
        <p:txBody>
          <a:bodyPr/>
          <a:lstStyle/>
          <a:p>
            <a:r>
              <a:rPr lang="fi-FI" altLang="fi-FI" sz="1800" dirty="0"/>
              <a:t>Hyväksytään </a:t>
            </a:r>
            <a:r>
              <a:rPr lang="fi-FI" altLang="fi-FI" sz="1800" u="sng" dirty="0"/>
              <a:t>välittöminä</a:t>
            </a:r>
            <a:r>
              <a:rPr lang="fi-FI" altLang="fi-FI" sz="1800" dirty="0"/>
              <a:t> kustannuksina</a:t>
            </a:r>
          </a:p>
          <a:p>
            <a:r>
              <a:rPr lang="fi-FI" altLang="fi-FI" sz="1800" dirty="0"/>
              <a:t>Noudatetaan julkisista hankinnoista ja käyttöoikeussopimuksista annettua lakia (1397/2016) sen soveltamisalaan kuuluvissa hankinnoissa.</a:t>
            </a:r>
          </a:p>
          <a:p>
            <a:r>
              <a:rPr lang="fi-FI" altLang="fi-FI" sz="1800" dirty="0">
                <a:solidFill>
                  <a:srgbClr val="FF0000"/>
                </a:solidFill>
              </a:rPr>
              <a:t>Kansallisen kynnysarvon (60 000/ 400 000/ 150 000) ylittävät hankinnat aina </a:t>
            </a:r>
            <a:r>
              <a:rPr lang="fi-FI" altLang="fi-FI" sz="1800" dirty="0" err="1">
                <a:solidFill>
                  <a:srgbClr val="FF0000"/>
                </a:solidFill>
              </a:rPr>
              <a:t>HILMAn</a:t>
            </a:r>
            <a:r>
              <a:rPr lang="fi-FI" altLang="fi-FI" sz="1800" dirty="0">
                <a:solidFill>
                  <a:srgbClr val="FF0000"/>
                </a:solidFill>
              </a:rPr>
              <a:t> kautta.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/>
              <a:t>Arvoltaan yli 4 000 € (alv 0%) hankinnoissa, mutta kansalliset kynnysarvot alittavissa hankinnoissa on pyydettävä kirjallisesti riittävä määrä tarjouksia (3-5 tuottajaa) hankinnan kohtuullisuuden arvioimiseksi. </a:t>
            </a:r>
            <a:r>
              <a:rPr lang="fi-FI" sz="1800" dirty="0">
                <a:latin typeface="Arial" charset="0"/>
              </a:rPr>
              <a:t>Kopiot hankinta-asiakirjoista (hankintavertailu ja päätös).</a:t>
            </a:r>
            <a:endParaRPr lang="fi-FI" altLang="fi-FI" sz="1800" dirty="0"/>
          </a:p>
          <a:p>
            <a:endParaRPr lang="fi-FI" altLang="fi-FI" sz="10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Pienhankinnat, arvo alle 4 000 € (alv 0%): esim. hintavertailu tai puhelimitse tai s-postitse pyydetyt tarjoukset ja vastauksista laadittu hankintamuistio (allekirjoitus ja päiväys)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/>
              <a:t>Julkisten hankintojen neuvontapalvelu antaa maksutonta neuvontaa hankintayksiköiden ja yritysten julkisiin hankintoihin liittyen sähköpostitse ja puhelimitse (Internet-sivut: </a:t>
            </a:r>
            <a:r>
              <a:rPr lang="fi-FI" altLang="fi-FI" sz="1800" dirty="0">
                <a:hlinkClick r:id="rId2"/>
              </a:rPr>
              <a:t>http://www.hankinnat.fi</a:t>
            </a:r>
            <a:r>
              <a:rPr lang="fi-FI" altLang="fi-FI" sz="1800" dirty="0"/>
              <a:t>)</a:t>
            </a:r>
            <a:endParaRPr lang="fi-FI" altLang="fi-FI" sz="10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18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7372" y="188640"/>
            <a:ext cx="8064000" cy="440736"/>
          </a:xfrm>
        </p:spPr>
        <p:txBody>
          <a:bodyPr/>
          <a:lstStyle/>
          <a:p>
            <a:r>
              <a:rPr lang="fi-FI" dirty="0">
                <a:latin typeface="Arial" charset="0"/>
              </a:rPr>
              <a:t>Hankkeen sisällölliseen toteuttamiseen kuuluvat ostopalvelut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000" cy="3428608"/>
          </a:xfrm>
        </p:spPr>
        <p:txBody>
          <a:bodyPr/>
          <a:lstStyle/>
          <a:p>
            <a:r>
              <a:rPr lang="fi-FI" altLang="fi-FI" sz="1800" dirty="0"/>
              <a:t>Ostopalvelun toteuttajan laskuttamat matkat kirjataan ostopalveluihin</a:t>
            </a:r>
          </a:p>
          <a:p>
            <a:endParaRPr lang="fi-FI" altLang="fi-FI" sz="1000" dirty="0"/>
          </a:p>
          <a:p>
            <a:r>
              <a:rPr lang="fi-FI" altLang="fi-FI" sz="1800" dirty="0"/>
              <a:t>Hankkeen tiedottamisesta ja viestinnästä aiheutuvat kustannukset</a:t>
            </a:r>
          </a:p>
          <a:p>
            <a:endParaRPr lang="fi-FI" altLang="fi-FI" sz="1000" dirty="0"/>
          </a:p>
          <a:p>
            <a:r>
              <a:rPr lang="fi-FI" altLang="fi-FI" sz="1800" dirty="0"/>
              <a:t>Mahdolliset vuokrakustannukset kohderyhmän käyttöön varattujen tilojen osalta sekä kohderyhmän käyttöä varten tehdyt pienhankinnat kirjataan ostopalveluihin (esim. seminaarin järjestämiskustannukset)</a:t>
            </a:r>
          </a:p>
          <a:p>
            <a:pPr marL="0" indent="0">
              <a:buNone/>
            </a:pPr>
            <a:endParaRPr lang="fi-FI" altLang="fi-FI" sz="10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Maksatushakemuksen liitteenä toimitettava hankintaluettelo (liite F) on muistettava täydentää kumulatiivisesti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74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280" y="275450"/>
            <a:ext cx="8064000" cy="386680"/>
          </a:xfrm>
        </p:spPr>
        <p:txBody>
          <a:bodyPr/>
          <a:lstStyle/>
          <a:p>
            <a:r>
              <a:rPr lang="fi-FI" dirty="0">
                <a:latin typeface="Arial" charset="0"/>
              </a:rPr>
              <a:t>Hankkeen sisällölliseen toteuttamiseen kuuluvat koneet ja laitteet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000" cy="4067992"/>
          </a:xfrm>
        </p:spPr>
        <p:txBody>
          <a:bodyPr/>
          <a:lstStyle/>
          <a:p>
            <a:r>
              <a:rPr lang="fi-FI" altLang="fi-FI" sz="1800" dirty="0"/>
              <a:t>Hyväksytään </a:t>
            </a:r>
            <a:r>
              <a:rPr lang="fi-FI" altLang="fi-FI" sz="1800" u="sng" dirty="0"/>
              <a:t>välittöminä</a:t>
            </a:r>
            <a:r>
              <a:rPr lang="fi-FI" altLang="fi-FI" sz="1800" dirty="0"/>
              <a:t> kustannuksina</a:t>
            </a:r>
          </a:p>
          <a:p>
            <a:r>
              <a:rPr lang="fi-FI" altLang="fi-FI" sz="1800" dirty="0"/>
              <a:t>Noudatetaan julkisista hankinnoista ja käyttöoikeussopimuksista annettua lakia (1397/2016) sen soveltamisalaan kuuluvissa hankinnoissa.</a:t>
            </a:r>
          </a:p>
          <a:p>
            <a:r>
              <a:rPr lang="fi-FI" altLang="fi-FI" sz="1800" dirty="0">
                <a:solidFill>
                  <a:srgbClr val="FF0000"/>
                </a:solidFill>
              </a:rPr>
              <a:t>Kansallisen kynnysarvon (60 000/ 400 000/ 150 000) ylittävät hankinnat aina </a:t>
            </a:r>
            <a:r>
              <a:rPr lang="fi-FI" altLang="fi-FI" sz="1800" dirty="0" err="1">
                <a:solidFill>
                  <a:srgbClr val="FF0000"/>
                </a:solidFill>
              </a:rPr>
              <a:t>HILMAn</a:t>
            </a:r>
            <a:r>
              <a:rPr lang="fi-FI" altLang="fi-FI" sz="1800" dirty="0">
                <a:solidFill>
                  <a:srgbClr val="FF0000"/>
                </a:solidFill>
              </a:rPr>
              <a:t> kautta.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altLang="fi-FI" sz="1800" dirty="0"/>
              <a:t>Arvoltaan yli 4 000 € (alv 0%) hankinnoissa, mutta kansalliset kynnysarvot alittavissa hankinnoissa on pyydettävä kirjallisesti riittävä määrä tarjouksia (3-5 tuottajaa) hankinnan kohtuullisuuden arvioimiseksi. </a:t>
            </a:r>
            <a:r>
              <a:rPr lang="fi-FI" sz="1800" dirty="0">
                <a:latin typeface="Arial" charset="0"/>
              </a:rPr>
              <a:t>Kopiot hankinta-asiakirjoista (hankintavertailu ja päätös).</a:t>
            </a:r>
            <a:endParaRPr lang="fi-FI" altLang="fi-FI" sz="1800" dirty="0"/>
          </a:p>
          <a:p>
            <a:r>
              <a:rPr lang="fi-FI" altLang="fi-FI" sz="1800" dirty="0">
                <a:solidFill>
                  <a:srgbClr val="FF0000"/>
                </a:solidFill>
              </a:rPr>
              <a:t>Pienhankinnat, arvo alle 4 000 € (alv 0%): esim. hintavertailu tai puhelimitse tai s-postitse pyydetyt tarjoukset ja vastauksista laadittu hankintamuistio (allekirjoitus ja päiväys).</a:t>
            </a:r>
          </a:p>
          <a:p>
            <a:endParaRPr lang="fi-FI" altLang="fi-FI" sz="1000" dirty="0">
              <a:solidFill>
                <a:srgbClr val="FF0000"/>
              </a:solidFill>
            </a:endParaRPr>
          </a:p>
          <a:p>
            <a:r>
              <a:rPr lang="fi-FI" sz="1800" dirty="0"/>
              <a:t>Koneiden ja laitteiden leasing-, poisto- ja vuokrakustannukset hyväksyttäviä, mutta tukikelpoisia eivät ole hallinto-, rahoitus-, vakuutus-, korjaus-</a:t>
            </a:r>
          </a:p>
          <a:p>
            <a:pPr marL="0" indent="0">
              <a:buNone/>
            </a:pPr>
            <a:r>
              <a:rPr lang="fi-FI" sz="1800" dirty="0"/>
              <a:t>      eikä huoltokustannukset.</a:t>
            </a:r>
            <a:endParaRPr lang="fi-FI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altLang="fi-FI" sz="800" dirty="0"/>
          </a:p>
          <a:p>
            <a:r>
              <a:rPr lang="fi-FI" altLang="fi-FI" sz="1800" dirty="0"/>
              <a:t>Hankintaluettelo muistettava täydentää kumulatiivisesti</a:t>
            </a:r>
          </a:p>
          <a:p>
            <a:pPr marL="0" indent="0">
              <a:buNone/>
            </a:pPr>
            <a:r>
              <a:rPr lang="fi-FI" altLang="fi-FI" sz="1800" dirty="0"/>
              <a:t>      (liite F).</a:t>
            </a:r>
          </a:p>
          <a:p>
            <a:pPr>
              <a:buAutoNum type="arabicPeriod" startAt="4"/>
            </a:pPr>
            <a:endParaRPr lang="fi-FI" sz="1000" b="1" i="1" dirty="0"/>
          </a:p>
          <a:p>
            <a:pPr marL="0" indent="0">
              <a:buNone/>
            </a:pPr>
            <a:endParaRPr lang="fi-FI" sz="1800" i="1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12.12.2019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86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FI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EAKR_ESR_FI TEM_Rakennerahastot_2014-2020_mallipohja</Template>
  <TotalTime>774</TotalTime>
  <Words>1010</Words>
  <Application>Microsoft Office PowerPoint</Application>
  <PresentationFormat>Näytössä katseltava diaesitys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TEM_Rakennerahastot_2014-2020_mallipohja_FI</vt:lpstr>
      <vt:lpstr>EAKR-hankkeiden aloituspalaveri </vt:lpstr>
      <vt:lpstr>Yksinkertaistettu kustannusmalli Flat rate 15%</vt:lpstr>
      <vt:lpstr>Yksinkertaistettu kustannusmalli Flat rate 15%</vt:lpstr>
      <vt:lpstr>Hankkeen välilliset kustannukset</vt:lpstr>
      <vt:lpstr>Henkilöstökulut (1/2)</vt:lpstr>
      <vt:lpstr>Henkilöstökulut (2/2)</vt:lpstr>
      <vt:lpstr>Hankkeen sisällölliseen toteuttamiseen kuuluvat ostopalvelut (1/2)</vt:lpstr>
      <vt:lpstr>Hankkeen sisällölliseen toteuttamiseen kuuluvat ostopalvelut (2/2)</vt:lpstr>
      <vt:lpstr>Hankkeen sisällölliseen toteuttamiseen kuuluvat koneet ja laitteet</vt:lpstr>
      <vt:lpstr>Matkat</vt:lpstr>
      <vt:lpstr>Rakennukset ja maa-alueet</vt:lpstr>
      <vt:lpstr>Muut kustannukset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Riitta Saarenpää</dc:creator>
  <cp:lastModifiedBy>Aki Lappalainen (PPL)</cp:lastModifiedBy>
  <cp:revision>117</cp:revision>
  <cp:lastPrinted>2015-06-03T12:29:49Z</cp:lastPrinted>
  <dcterms:created xsi:type="dcterms:W3CDTF">2014-06-30T09:27:09Z</dcterms:created>
  <dcterms:modified xsi:type="dcterms:W3CDTF">2019-12-12T08:02:29Z</dcterms:modified>
</cp:coreProperties>
</file>