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6"/>
  </p:notesMasterIdLst>
  <p:sldIdLst>
    <p:sldId id="259" r:id="rId2"/>
    <p:sldId id="263" r:id="rId3"/>
    <p:sldId id="265" r:id="rId4"/>
    <p:sldId id="264" r:id="rId5"/>
  </p:sldIdLst>
  <p:sldSz cx="9144000" cy="6858000" type="screen4x3"/>
  <p:notesSz cx="6797675" cy="9926638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F378C"/>
    <a:srgbClr val="F2F2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8" autoAdjust="0"/>
    <p:restoredTop sz="94928" autoAdjust="0"/>
  </p:normalViewPr>
  <p:slideViewPr>
    <p:cSldViewPr>
      <p:cViewPr varScale="1">
        <p:scale>
          <a:sx n="112" d="100"/>
          <a:sy n="112" d="100"/>
        </p:scale>
        <p:origin x="-163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162EC5-578B-4A9C-A38A-7DF582604A86}" type="datetimeFigureOut">
              <a:rPr lang="fi-FI" smtClean="0"/>
              <a:pPr/>
              <a:t>8.8.2014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742CD9-F350-4165-AB42-8343341773F4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663171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A_Otsikkodia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Kuva 10" descr="TEM_RR_PPT-taustat_RGB_kansi-01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1441651"/>
            <a:ext cx="7772400" cy="1470025"/>
          </a:xfrm>
        </p:spPr>
        <p:txBody>
          <a:bodyPr anchor="b" anchorCtr="0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26904" y="3060000"/>
            <a:ext cx="6480000" cy="900000"/>
          </a:xfrm>
        </p:spPr>
        <p:txBody>
          <a:bodyPr/>
          <a:lstStyle>
            <a:lvl1pPr marL="0" indent="0" algn="ctr">
              <a:buNone/>
              <a:defRPr sz="2000" b="1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3852000" y="4426838"/>
            <a:ext cx="1440000" cy="252000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fld id="{9F3CA18B-9E35-4533-979C-C6E5EEC99A99}" type="datetime1">
              <a:rPr lang="fi-FI" smtClean="0"/>
              <a:pPr/>
              <a:t>8.8.2014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2772000" y="4138846"/>
            <a:ext cx="3600000" cy="252000"/>
          </a:xfrm>
        </p:spPr>
        <p:txBody>
          <a:bodyPr lIns="0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 smtClean="0"/>
              <a:t>Etunimi Sukunimi</a:t>
            </a:r>
            <a:endParaRPr lang="fi-FI" dirty="0"/>
          </a:p>
        </p:txBody>
      </p:sp>
      <p:sp>
        <p:nvSpPr>
          <p:cNvPr id="10" name="Kuvan paikkamerkki 18"/>
          <p:cNvSpPr>
            <a:spLocks noGrp="1"/>
          </p:cNvSpPr>
          <p:nvPr>
            <p:ph type="pic" sz="quarter" idx="12" hasCustomPrompt="1"/>
          </p:nvPr>
        </p:nvSpPr>
        <p:spPr>
          <a:xfrm>
            <a:off x="360000" y="5796000"/>
            <a:ext cx="1440000" cy="719137"/>
          </a:xfrm>
        </p:spPr>
        <p:txBody>
          <a:bodyPr/>
          <a:lstStyle>
            <a:lvl1pPr>
              <a:defRPr sz="1400">
                <a:solidFill>
                  <a:schemeClr val="bg2"/>
                </a:solidFill>
              </a:defRPr>
            </a:lvl1pPr>
          </a:lstStyle>
          <a:p>
            <a:r>
              <a:rPr lang="fi-FI" dirty="0" smtClean="0"/>
              <a:t>logo</a:t>
            </a:r>
            <a:endParaRPr lang="fi-FI" dirty="0"/>
          </a:p>
        </p:txBody>
      </p:sp>
      <p:sp>
        <p:nvSpPr>
          <p:cNvPr id="12" name="Kuvan paikkamerkki 18"/>
          <p:cNvSpPr>
            <a:spLocks noGrp="1"/>
          </p:cNvSpPr>
          <p:nvPr>
            <p:ph type="pic" sz="quarter" idx="13" hasCustomPrompt="1"/>
          </p:nvPr>
        </p:nvSpPr>
        <p:spPr>
          <a:xfrm>
            <a:off x="2031332" y="5794990"/>
            <a:ext cx="1440000" cy="719137"/>
          </a:xfrm>
        </p:spPr>
        <p:txBody>
          <a:bodyPr/>
          <a:lstStyle>
            <a:lvl1pPr>
              <a:defRPr sz="1400">
                <a:solidFill>
                  <a:schemeClr val="bg2"/>
                </a:solidFill>
              </a:defRPr>
            </a:lvl1pPr>
          </a:lstStyle>
          <a:p>
            <a:r>
              <a:rPr lang="fi-FI" dirty="0" smtClean="0"/>
              <a:t>logo</a:t>
            </a:r>
            <a:endParaRPr lang="fi-FI" dirty="0"/>
          </a:p>
        </p:txBody>
      </p:sp>
      <p:sp>
        <p:nvSpPr>
          <p:cNvPr id="13" name="Kuvan paikkamerkki 18"/>
          <p:cNvSpPr>
            <a:spLocks noGrp="1"/>
          </p:cNvSpPr>
          <p:nvPr>
            <p:ph type="pic" sz="quarter" idx="14" hasCustomPrompt="1"/>
          </p:nvPr>
        </p:nvSpPr>
        <p:spPr>
          <a:xfrm>
            <a:off x="3697880" y="5794990"/>
            <a:ext cx="1440000" cy="719137"/>
          </a:xfrm>
        </p:spPr>
        <p:txBody>
          <a:bodyPr/>
          <a:lstStyle>
            <a:lvl1pPr>
              <a:defRPr sz="1400">
                <a:solidFill>
                  <a:schemeClr val="bg2"/>
                </a:solidFill>
              </a:defRPr>
            </a:lvl1pPr>
          </a:lstStyle>
          <a:p>
            <a:r>
              <a:rPr lang="fi-FI" dirty="0" smtClean="0"/>
              <a:t>logo</a:t>
            </a:r>
            <a:endParaRPr lang="fi-FI" dirty="0"/>
          </a:p>
        </p:txBody>
      </p:sp>
      <p:pic>
        <p:nvPicPr>
          <p:cNvPr id="6" name="Picture 5" descr="EU_EAKR_ESR_FI_vertical_20mm_rgb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4800" y="5580000"/>
            <a:ext cx="1078992" cy="1094232"/>
          </a:xfrm>
          <a:prstGeom prst="rect">
            <a:avLst/>
          </a:prstGeom>
        </p:spPr>
      </p:pic>
      <p:pic>
        <p:nvPicPr>
          <p:cNvPr id="14" name="Kuva 8" descr="VipuvoimaaEU_2014_2020_rgb-01.pn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6472800" y="5842800"/>
            <a:ext cx="1220690" cy="86409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8_Tekstidia: tyhjä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Kuva 6" descr="TEM_RR_PPT-taustat_RGB_harmaa_kehys-01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6B9E0-AE4D-47F9-9DDE-55B177305E0F}" type="datetime1">
              <a:rPr lang="fi-FI" smtClean="0"/>
              <a:pPr/>
              <a:t>8.8.2014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Etunimi Sukunimi</a:t>
            </a:r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837A0-F8B5-40DF-B7A3-2778985E9851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8" name="Picture 7" descr="EU_EAKR_ESR_FI_vertical_20mm_rgb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4800" y="5580000"/>
            <a:ext cx="1078992" cy="1094232"/>
          </a:xfrm>
          <a:prstGeom prst="rect">
            <a:avLst/>
          </a:prstGeom>
        </p:spPr>
      </p:pic>
      <p:pic>
        <p:nvPicPr>
          <p:cNvPr id="9" name="Kuva 8" descr="VipuvoimaaEU_2014_2020_rgb-01.pn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6472800" y="5842800"/>
            <a:ext cx="1220690" cy="864096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B_Otsikkodia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Kuva 10" descr="TEM_RR_PPT-taustat_RGB_valk_kehys_ja_teksti-01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1441651"/>
            <a:ext cx="7772400" cy="1470025"/>
          </a:xfrm>
        </p:spPr>
        <p:txBody>
          <a:bodyPr anchor="b" anchorCtr="0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3852000" y="4428000"/>
            <a:ext cx="1440000" cy="252000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fld id="{9F3CA18B-9E35-4533-979C-C6E5EEC99A99}" type="datetime1">
              <a:rPr lang="fi-FI" smtClean="0"/>
              <a:pPr/>
              <a:t>8.8.2014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2772000" y="4140000"/>
            <a:ext cx="3600000" cy="252000"/>
          </a:xfrm>
        </p:spPr>
        <p:txBody>
          <a:bodyPr lIns="0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 smtClean="0"/>
              <a:t>Etunimi Sukunimi</a:t>
            </a:r>
            <a:endParaRPr lang="fi-FI" dirty="0"/>
          </a:p>
        </p:txBody>
      </p:sp>
      <p:sp>
        <p:nvSpPr>
          <p:cNvPr id="12" name="Alaotsikko 2"/>
          <p:cNvSpPr>
            <a:spLocks noGrp="1"/>
          </p:cNvSpPr>
          <p:nvPr>
            <p:ph type="subTitle" idx="1"/>
          </p:nvPr>
        </p:nvSpPr>
        <p:spPr>
          <a:xfrm>
            <a:off x="1322086" y="3060000"/>
            <a:ext cx="6480000" cy="900000"/>
          </a:xfrm>
        </p:spPr>
        <p:txBody>
          <a:bodyPr/>
          <a:lstStyle>
            <a:lvl1pPr marL="0" indent="0" algn="ctr">
              <a:buNone/>
              <a:defRPr sz="2000" b="1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fi-FI" dirty="0"/>
          </a:p>
        </p:txBody>
      </p:sp>
      <p:sp>
        <p:nvSpPr>
          <p:cNvPr id="19" name="Kuvan paikkamerkki 18"/>
          <p:cNvSpPr>
            <a:spLocks noGrp="1"/>
          </p:cNvSpPr>
          <p:nvPr>
            <p:ph type="pic" sz="quarter" idx="12" hasCustomPrompt="1"/>
          </p:nvPr>
        </p:nvSpPr>
        <p:spPr>
          <a:xfrm>
            <a:off x="360000" y="5796000"/>
            <a:ext cx="1440000" cy="719137"/>
          </a:xfrm>
        </p:spPr>
        <p:txBody>
          <a:bodyPr/>
          <a:lstStyle>
            <a:lvl1pPr>
              <a:defRPr sz="1400">
                <a:solidFill>
                  <a:schemeClr val="bg2"/>
                </a:solidFill>
              </a:defRPr>
            </a:lvl1pPr>
          </a:lstStyle>
          <a:p>
            <a:r>
              <a:rPr lang="fi-FI" dirty="0" smtClean="0"/>
              <a:t>logo</a:t>
            </a:r>
            <a:endParaRPr lang="fi-FI" dirty="0"/>
          </a:p>
        </p:txBody>
      </p:sp>
      <p:sp>
        <p:nvSpPr>
          <p:cNvPr id="20" name="Kuvan paikkamerkki 18"/>
          <p:cNvSpPr>
            <a:spLocks noGrp="1"/>
          </p:cNvSpPr>
          <p:nvPr>
            <p:ph type="pic" sz="quarter" idx="13" hasCustomPrompt="1"/>
          </p:nvPr>
        </p:nvSpPr>
        <p:spPr>
          <a:xfrm>
            <a:off x="2031332" y="5794990"/>
            <a:ext cx="1440000" cy="719137"/>
          </a:xfrm>
        </p:spPr>
        <p:txBody>
          <a:bodyPr/>
          <a:lstStyle>
            <a:lvl1pPr>
              <a:defRPr sz="1400">
                <a:solidFill>
                  <a:schemeClr val="bg2"/>
                </a:solidFill>
              </a:defRPr>
            </a:lvl1pPr>
          </a:lstStyle>
          <a:p>
            <a:r>
              <a:rPr lang="fi-FI" dirty="0" smtClean="0"/>
              <a:t>logo</a:t>
            </a:r>
            <a:endParaRPr lang="fi-FI" dirty="0"/>
          </a:p>
        </p:txBody>
      </p:sp>
      <p:sp>
        <p:nvSpPr>
          <p:cNvPr id="21" name="Kuvan paikkamerkki 18"/>
          <p:cNvSpPr>
            <a:spLocks noGrp="1"/>
          </p:cNvSpPr>
          <p:nvPr>
            <p:ph type="pic" sz="quarter" idx="14" hasCustomPrompt="1"/>
          </p:nvPr>
        </p:nvSpPr>
        <p:spPr>
          <a:xfrm>
            <a:off x="3697880" y="5794990"/>
            <a:ext cx="1440000" cy="719137"/>
          </a:xfrm>
        </p:spPr>
        <p:txBody>
          <a:bodyPr/>
          <a:lstStyle>
            <a:lvl1pPr>
              <a:defRPr sz="1400">
                <a:solidFill>
                  <a:schemeClr val="bg2"/>
                </a:solidFill>
              </a:defRPr>
            </a:lvl1pPr>
          </a:lstStyle>
          <a:p>
            <a:r>
              <a:rPr lang="fi-FI" dirty="0" smtClean="0"/>
              <a:t>logo</a:t>
            </a:r>
            <a:endParaRPr lang="fi-FI" dirty="0"/>
          </a:p>
        </p:txBody>
      </p:sp>
      <p:pic>
        <p:nvPicPr>
          <p:cNvPr id="13" name="Picture 12" descr="EU_EAKR_ESR_FI_vertical_20mm_rgb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4800" y="5580000"/>
            <a:ext cx="1078992" cy="1094232"/>
          </a:xfrm>
          <a:prstGeom prst="rect">
            <a:avLst/>
          </a:prstGeom>
        </p:spPr>
      </p:pic>
      <p:pic>
        <p:nvPicPr>
          <p:cNvPr id="14" name="Kuva 8" descr="VipuvoimaaEU_2014_2020_rgb-01.pn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6472800" y="5842800"/>
            <a:ext cx="1220690" cy="86409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värillinen välidia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8" descr="TEM_RR_PPT-taustat_RGB_valk_kehys_ja_teksti-01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5640094" y="616414"/>
            <a:ext cx="2950096" cy="1470025"/>
          </a:xfrm>
        </p:spPr>
        <p:txBody>
          <a:bodyPr wrap="square" anchor="t" anchorCtr="0"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7A8F801-9BF5-46D1-98A5-513B8005DAC3}" type="datetime1">
              <a:rPr lang="fi-FI" smtClean="0"/>
              <a:pPr/>
              <a:t>8.8.2014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fi-FI" dirty="0" smtClean="0"/>
              <a:t>Etunimi Sukunimi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A4837A0-F8B5-40DF-B7A3-2778985E9851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2" name="Picture 11" descr="EU_EAKR_ESR_FI_vertical_20mm_rgb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4800" y="5580000"/>
            <a:ext cx="1078992" cy="1094232"/>
          </a:xfrm>
          <a:prstGeom prst="rect">
            <a:avLst/>
          </a:prstGeom>
        </p:spPr>
      </p:pic>
      <p:pic>
        <p:nvPicPr>
          <p:cNvPr id="13" name="Kuva 8" descr="VipuvoimaaEU_2014_2020_rgb-01.pn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6472800" y="5842800"/>
            <a:ext cx="1220690" cy="864096"/>
          </a:xfrm>
          <a:prstGeom prst="rect">
            <a:avLst/>
          </a:prstGeom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A_kuvadia: tumma kuva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8" descr="TEM_RR_PPT-taustat_RGB_valk_kehys_ja_teksti-01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5640094" y="616414"/>
            <a:ext cx="2950096" cy="1470025"/>
          </a:xfrm>
        </p:spPr>
        <p:txBody>
          <a:bodyPr wrap="square" anchor="t" anchorCtr="0"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7A8F801-9BF5-46D1-98A5-513B8005DAC3}" type="datetime1">
              <a:rPr lang="fi-FI" smtClean="0"/>
              <a:pPr/>
              <a:t>8.8.2014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fi-FI" smtClean="0"/>
              <a:t>Etunimi Sukunimi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A4837A0-F8B5-40DF-B7A3-2778985E9851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0" name="Picture 9" descr="EU_EAKR_ESR_FI_vertical_20mm_rgb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4800" y="5580000"/>
            <a:ext cx="1078992" cy="1094232"/>
          </a:xfrm>
          <a:prstGeom prst="rect">
            <a:avLst/>
          </a:prstGeom>
        </p:spPr>
      </p:pic>
      <p:pic>
        <p:nvPicPr>
          <p:cNvPr id="11" name="Kuva 8" descr="VipuvoimaaEU_2014_2020_rgb-01.pn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6472800" y="5842800"/>
            <a:ext cx="1220690" cy="864096"/>
          </a:xfrm>
          <a:prstGeom prst="rect">
            <a:avLst/>
          </a:prstGeom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B_kuvadia: vaalea kuva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 descr="TEM_RR_PPT-taustat_RGB_valk_kehys_tumma_teksti-01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5640094" y="616414"/>
            <a:ext cx="2950096" cy="1470025"/>
          </a:xfrm>
        </p:spPr>
        <p:txBody>
          <a:bodyPr wrap="square" anchor="t" anchorCtr="0"/>
          <a:lstStyle>
            <a:lvl1pPr algn="r">
              <a:defRPr>
                <a:solidFill>
                  <a:schemeClr val="bg2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57A8F801-9BF5-46D1-98A5-513B8005DAC3}" type="datetime1">
              <a:rPr lang="fi-FI" smtClean="0"/>
              <a:pPr/>
              <a:t>8.8.2014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fi-FI" dirty="0" smtClean="0"/>
              <a:t>Etunimi Sukunimi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2A4837A0-F8B5-40DF-B7A3-2778985E9851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9" name="Picture 8" descr="EU_EAKR_ESR_FI_vertical_20mm_rgb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4800" y="5580000"/>
            <a:ext cx="1078992" cy="1094232"/>
          </a:xfrm>
          <a:prstGeom prst="rect">
            <a:avLst/>
          </a:prstGeom>
        </p:spPr>
      </p:pic>
      <p:pic>
        <p:nvPicPr>
          <p:cNvPr id="11" name="Kuva 8" descr="VipuvoimaaEU_2014_2020_rgb-01.pn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6472800" y="5842800"/>
            <a:ext cx="1220690" cy="864096"/>
          </a:xfrm>
          <a:prstGeom prst="rect">
            <a:avLst/>
          </a:prstGeom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4_tekstidia: yksipalstaine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8" descr="TEM_RR_PPT-taustat_RGB_harmaa_kehys-01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40000" y="1584000"/>
            <a:ext cx="8064000" cy="4140000"/>
          </a:xfrm>
        </p:spPr>
        <p:txBody>
          <a:bodyPr/>
          <a:lstStyle>
            <a:lvl2pPr>
              <a:defRPr/>
            </a:lvl2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 wrap="none"/>
          <a:lstStyle/>
          <a:p>
            <a:fld id="{E926D19E-78B6-4D02-8772-4056A94F9977}" type="datetime1">
              <a:rPr lang="fi-FI" smtClean="0"/>
              <a:pPr/>
              <a:t>8.8.2014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 wrap="none" rIns="0"/>
          <a:lstStyle/>
          <a:p>
            <a:r>
              <a:rPr lang="fi-FI" smtClean="0"/>
              <a:t>Etunimi Sukunimi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 wrap="none" rIns="0"/>
          <a:lstStyle>
            <a:lvl1pPr algn="l">
              <a:defRPr/>
            </a:lvl1pPr>
          </a:lstStyle>
          <a:p>
            <a:fld id="{2A4837A0-F8B5-40DF-B7A3-2778985E9851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0" name="Picture 9" descr="EU_EAKR_ESR_FI_vertical_20mm_rgb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4800" y="5580000"/>
            <a:ext cx="1078992" cy="1094232"/>
          </a:xfrm>
          <a:prstGeom prst="rect">
            <a:avLst/>
          </a:prstGeom>
        </p:spPr>
      </p:pic>
      <p:pic>
        <p:nvPicPr>
          <p:cNvPr id="11" name="Kuva 8" descr="VipuvoimaaEU_2014_2020_rgb-01.pn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6472800" y="5842800"/>
            <a:ext cx="1220690" cy="864096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5_Tekstidia: kaksipalstaine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 descr="TEM_RR_PPT-taustat_RGB_harmaa_kehys-01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540000" y="1584000"/>
            <a:ext cx="3924000" cy="4500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584000"/>
            <a:ext cx="3960000" cy="4500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111C6-550F-476F-A8E9-87059F984CC5}" type="datetime1">
              <a:rPr lang="fi-FI" smtClean="0"/>
              <a:pPr/>
              <a:t>8.8.2014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dirty="0" smtClean="0"/>
              <a:t>Etunimi Sukunimi</a:t>
            </a:r>
            <a:endParaRPr lang="fi-FI" dirty="0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837A0-F8B5-40DF-B7A3-2778985E9851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11" name="Picture 10" descr="EU_EAKR_ESR_FI_vertical_20mm_rgb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4800" y="5580000"/>
            <a:ext cx="1078992" cy="1094232"/>
          </a:xfrm>
          <a:prstGeom prst="rect">
            <a:avLst/>
          </a:prstGeom>
        </p:spPr>
      </p:pic>
      <p:pic>
        <p:nvPicPr>
          <p:cNvPr id="12" name="Kuva 8" descr="VipuvoimaaEU_2014_2020_rgb-01.pn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6472800" y="5842800"/>
            <a:ext cx="1220690" cy="864096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ekstidia: yksip. väliotsikoll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Kuva 11" descr="TEM_RR_PPT-taustat_RGB_harmaa_kehys-01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540000" y="1584000"/>
            <a:ext cx="8064448" cy="360000"/>
          </a:xfrm>
        </p:spPr>
        <p:txBody>
          <a:bodyPr wrap="square" anchor="t" anchorCtr="0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540000" y="1980000"/>
            <a:ext cx="8064448" cy="3600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2FA39-4A70-4416-BD6A-317A14324BE2}" type="datetime1">
              <a:rPr lang="fi-FI" smtClean="0"/>
              <a:pPr/>
              <a:t>8.8.2014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Etunimi Sukunimi</a:t>
            </a:r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837A0-F8B5-40DF-B7A3-2778985E9851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13" name="Picture 12" descr="EU_EAKR_ESR_FI_vertical_20mm_rgb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4800" y="5580000"/>
            <a:ext cx="1078992" cy="1094232"/>
          </a:xfrm>
          <a:prstGeom prst="rect">
            <a:avLst/>
          </a:prstGeom>
        </p:spPr>
      </p:pic>
      <p:pic>
        <p:nvPicPr>
          <p:cNvPr id="14" name="Kuva 8" descr="VipuvoimaaEU_2014_2020_rgb-01.pn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6472800" y="5842800"/>
            <a:ext cx="1220690" cy="864096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7_Tekstidia: vain otsikk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 descr="TEM_RR_PPT-taustat_RGB_harmaa_kehys-01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D5EEE-C8B3-43A5-8984-4E9E998B8BE3}" type="datetime1">
              <a:rPr lang="fi-FI" smtClean="0"/>
              <a:pPr/>
              <a:t>8.8.2014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Etunimi Sukunimi</a:t>
            </a:r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837A0-F8B5-40DF-B7A3-2778985E9851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9" name="Picture 8" descr="EU_EAKR_ESR_FI_vertical_20mm_rgb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4800" y="5580000"/>
            <a:ext cx="1078992" cy="1094232"/>
          </a:xfrm>
          <a:prstGeom prst="rect">
            <a:avLst/>
          </a:prstGeom>
        </p:spPr>
      </p:pic>
      <p:pic>
        <p:nvPicPr>
          <p:cNvPr id="10" name="Kuva 8" descr="VipuvoimaaEU_2014_2020_rgb-01.pn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6472800" y="5842800"/>
            <a:ext cx="1220690" cy="864096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540000" y="612000"/>
            <a:ext cx="8064000" cy="900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540000" y="1584000"/>
            <a:ext cx="8064000" cy="4140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2666284" y="6309320"/>
            <a:ext cx="1080000" cy="36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21B48D5-7DCF-4B12-8FC3-76BB2D33A198}" type="datetime1">
              <a:rPr lang="fi-FI" smtClean="0"/>
              <a:pPr/>
              <a:t>8.8.2014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654030" y="6309320"/>
            <a:ext cx="1980000" cy="360000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r>
              <a:rPr lang="fi-FI" dirty="0" smtClean="0"/>
              <a:t>Etunimi Sukunimi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189137" y="6309320"/>
            <a:ext cx="432000" cy="36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fld id="{2A4837A0-F8B5-40DF-B7A3-2778985E9851}" type="slidenum">
              <a:rPr lang="fi-FI" smtClean="0"/>
              <a:pPr/>
              <a:t>‹#›</a:t>
            </a:fld>
            <a:endParaRPr lang="fi-FI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66" r:id="rId2"/>
    <p:sldLayoutId id="2147483659" r:id="rId3"/>
    <p:sldLayoutId id="2147483665" r:id="rId4"/>
    <p:sldLayoutId id="2147483667" r:id="rId5"/>
    <p:sldLayoutId id="2147483660" r:id="rId6"/>
    <p:sldLayoutId id="2147483661" r:id="rId7"/>
    <p:sldLayoutId id="2147483662" r:id="rId8"/>
    <p:sldLayoutId id="2147483663" r:id="rId9"/>
    <p:sldLayoutId id="2147483664" r:id="rId10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28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tsikko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smtClean="0"/>
              <a:t>EAKR-hankkeiden aloituspalaveri</a:t>
            </a:r>
            <a:br>
              <a:rPr lang="fi-FI" dirty="0" smtClean="0"/>
            </a:br>
            <a:endParaRPr lang="fi-FI" dirty="0"/>
          </a:p>
        </p:txBody>
      </p:sp>
      <p:sp>
        <p:nvSpPr>
          <p:cNvPr id="8" name="Alaotsikko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 smtClean="0"/>
              <a:t>Kertakorvaus - </a:t>
            </a:r>
            <a:r>
              <a:rPr lang="fi-FI" dirty="0" err="1" smtClean="0"/>
              <a:t>Lump</a:t>
            </a:r>
            <a:r>
              <a:rPr lang="fi-FI" dirty="0" smtClean="0"/>
              <a:t> </a:t>
            </a:r>
            <a:r>
              <a:rPr lang="fi-FI" dirty="0" err="1" smtClean="0"/>
              <a:t>sum</a:t>
            </a:r>
            <a:r>
              <a:rPr lang="fi-FI" dirty="0" smtClean="0"/>
              <a:t> </a:t>
            </a:r>
          </a:p>
          <a:p>
            <a:r>
              <a:rPr lang="fi-FI" dirty="0" smtClean="0"/>
              <a:t> EAKR</a:t>
            </a:r>
          </a:p>
          <a:p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dirty="0" smtClean="0"/>
              <a:t>8.7.2014</a:t>
            </a:r>
          </a:p>
          <a:p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9" name="Kuvan paikkamerkki 8"/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10" name="Kuvan paikkamerkki 9"/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11" name="Kuvan paikkamerkki 10"/>
          <p:cNvSpPr>
            <a:spLocks noGrp="1"/>
          </p:cNvSpPr>
          <p:nvPr>
            <p:ph type="pic" sz="quarter" idx="14"/>
          </p:nvPr>
        </p:nvSpPr>
        <p:spPr/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528580" y="476672"/>
            <a:ext cx="8064000" cy="900000"/>
          </a:xfrm>
        </p:spPr>
        <p:txBody>
          <a:bodyPr/>
          <a:lstStyle/>
          <a:p>
            <a:r>
              <a:rPr lang="fi-FI" dirty="0" smtClean="0"/>
              <a:t>Kertakorvaus – </a:t>
            </a:r>
            <a:r>
              <a:rPr lang="fi-FI" dirty="0" err="1" smtClean="0"/>
              <a:t>lump</a:t>
            </a:r>
            <a:r>
              <a:rPr lang="fi-FI" dirty="0" smtClean="0"/>
              <a:t> </a:t>
            </a:r>
            <a:r>
              <a:rPr lang="fi-FI" dirty="0" err="1" smtClean="0"/>
              <a:t>sum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28580" y="1052736"/>
            <a:ext cx="8064000" cy="3816424"/>
          </a:xfrm>
        </p:spPr>
        <p:txBody>
          <a:bodyPr/>
          <a:lstStyle/>
          <a:p>
            <a:r>
              <a:rPr lang="fi-FI" sz="1800" dirty="0" smtClean="0"/>
              <a:t>Kertakorvausmallin käyttöönoton tarkoituksena </a:t>
            </a:r>
            <a:r>
              <a:rPr lang="fi-FI" sz="1800" dirty="0" smtClean="0"/>
              <a:t>on:</a:t>
            </a:r>
            <a:endParaRPr lang="fi-FI" sz="18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fi-FI" sz="1800" dirty="0" smtClean="0"/>
              <a:t> </a:t>
            </a:r>
            <a:r>
              <a:rPr lang="fi-FI" sz="1800" dirty="0" smtClean="0"/>
              <a:t> pienten </a:t>
            </a:r>
            <a:r>
              <a:rPr lang="fi-FI" sz="1800" dirty="0" smtClean="0"/>
              <a:t>hankkeiden ja tuensaajien hallinnon keventäminen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i-FI" sz="1800" dirty="0"/>
              <a:t> </a:t>
            </a:r>
            <a:r>
              <a:rPr lang="fi-FI" sz="1800" dirty="0" smtClean="0"/>
              <a:t> kansalaisjärjestöjen ja pienten toimijoiden osallistumisen lisääminen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i-FI" sz="1800" dirty="0"/>
              <a:t> </a:t>
            </a:r>
            <a:r>
              <a:rPr lang="fi-FI" sz="1800" dirty="0" smtClean="0"/>
              <a:t> hankkeen </a:t>
            </a:r>
            <a:r>
              <a:rPr lang="fi-FI" sz="1800" u="sng" dirty="0" smtClean="0"/>
              <a:t>tulokseen</a:t>
            </a:r>
            <a:r>
              <a:rPr lang="fi-FI" sz="1800" dirty="0" smtClean="0"/>
              <a:t> keskittyminen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i-FI" sz="1800" dirty="0"/>
              <a:t> </a:t>
            </a:r>
            <a:r>
              <a:rPr lang="fi-FI" sz="1800" dirty="0" smtClean="0"/>
              <a:t> maksatuskäsittelyn nopeuttaminen</a:t>
            </a:r>
          </a:p>
          <a:p>
            <a:pPr marL="0" indent="0">
              <a:buNone/>
            </a:pPr>
            <a:endParaRPr lang="fi-FI" sz="1800" dirty="0" smtClean="0"/>
          </a:p>
          <a:p>
            <a:r>
              <a:rPr lang="fi-FI" sz="1800" dirty="0" smtClean="0"/>
              <a:t>Mallia voidaan käyttää hankkeissa, joissa julkinen rahoitus (=EU/</a:t>
            </a:r>
            <a:r>
              <a:rPr lang="fi-FI" sz="1800" dirty="0" err="1" smtClean="0"/>
              <a:t>valtio+kunta+muu</a:t>
            </a:r>
            <a:r>
              <a:rPr lang="fi-FI" sz="1800" dirty="0" smtClean="0"/>
              <a:t> julkinen rahoitus, </a:t>
            </a:r>
            <a:r>
              <a:rPr lang="fi-FI" sz="1800" dirty="0" err="1" smtClean="0"/>
              <a:t>ml.tuensaajan</a:t>
            </a:r>
            <a:r>
              <a:rPr lang="fi-FI" sz="1800" dirty="0" smtClean="0"/>
              <a:t> omarahoitus)</a:t>
            </a:r>
          </a:p>
          <a:p>
            <a:pPr marL="0" indent="0">
              <a:buNone/>
            </a:pPr>
            <a:r>
              <a:rPr lang="fi-FI" sz="1800" dirty="0"/>
              <a:t> </a:t>
            </a:r>
            <a:r>
              <a:rPr lang="fi-FI" sz="1800" dirty="0" smtClean="0"/>
              <a:t>     on korkeintaan 100 000 euroa (</a:t>
            </a:r>
            <a:r>
              <a:rPr lang="fi-FI" sz="1800" dirty="0" err="1" smtClean="0"/>
              <a:t>sis.alv</a:t>
            </a:r>
            <a:r>
              <a:rPr lang="fi-FI" sz="1800" dirty="0" smtClean="0"/>
              <a:t>)</a:t>
            </a:r>
          </a:p>
          <a:p>
            <a:r>
              <a:rPr lang="fi-FI" sz="1800" dirty="0" smtClean="0"/>
              <a:t>Hankkeella </a:t>
            </a:r>
            <a:r>
              <a:rPr lang="fi-FI" sz="1800" dirty="0" smtClean="0"/>
              <a:t>voi olla myös yksityistä </a:t>
            </a:r>
            <a:r>
              <a:rPr lang="fi-FI" sz="1800" dirty="0" smtClean="0"/>
              <a:t>rahoitusta</a:t>
            </a:r>
            <a:r>
              <a:rPr lang="fi-FI" sz="1800" dirty="0" smtClean="0"/>
              <a:t>, jonka määrää ei ole </a:t>
            </a:r>
            <a:r>
              <a:rPr lang="fi-FI" sz="1800" dirty="0" smtClean="0"/>
              <a:t>rajoitettu</a:t>
            </a:r>
            <a:endParaRPr lang="fi-FI" sz="1800" dirty="0" smtClean="0"/>
          </a:p>
          <a:p>
            <a:pPr marL="0" indent="0">
              <a:buNone/>
            </a:pPr>
            <a:endParaRPr lang="fi-FI" sz="1000" dirty="0"/>
          </a:p>
          <a:p>
            <a:r>
              <a:rPr lang="fi-FI" sz="1800" dirty="0" smtClean="0"/>
              <a:t>Kertakorvauksen määrä määritellään ennalta rahoituspäätöksessä, </a:t>
            </a:r>
            <a:r>
              <a:rPr lang="fi-FI" sz="1800" dirty="0" smtClean="0"/>
              <a:t>ja se perustuu esitettyyn tarkkaa kustannusarvioon sekä toimien ja tulosten erittelyyn</a:t>
            </a:r>
          </a:p>
          <a:p>
            <a:pPr marL="0" indent="0">
              <a:buNone/>
            </a:pPr>
            <a:r>
              <a:rPr lang="fi-FI" sz="1800" dirty="0" smtClean="0"/>
              <a:t>	-&gt;Malli soveltuu vain pieniin helposti toimiltaan ja tuloksiltaan</a:t>
            </a:r>
          </a:p>
          <a:p>
            <a:pPr marL="0" indent="0">
              <a:buNone/>
            </a:pPr>
            <a:r>
              <a:rPr lang="fi-FI" sz="1800" dirty="0"/>
              <a:t>	</a:t>
            </a:r>
            <a:r>
              <a:rPr lang="fi-FI" sz="1800" dirty="0" smtClean="0"/>
              <a:t>   yksilöitävissä oleviin hankkeisiin</a:t>
            </a:r>
            <a:endParaRPr lang="fi-FI" sz="1800" dirty="0" smtClean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6D19E-78B6-4D02-8772-4056A94F9977}" type="datetime1">
              <a:rPr lang="fi-FI" smtClean="0"/>
              <a:pPr/>
              <a:t>8.8.2014</a:t>
            </a:fld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837A0-F8B5-40DF-B7A3-2778985E9851}" type="slidenum">
              <a:rPr lang="fi-FI" smtClean="0"/>
              <a:pPr/>
              <a:t>2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6073411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531244" y="332656"/>
            <a:ext cx="8064000" cy="288032"/>
          </a:xfrm>
        </p:spPr>
        <p:txBody>
          <a:bodyPr/>
          <a:lstStyle/>
          <a:p>
            <a:r>
              <a:rPr lang="fi-FI" dirty="0" smtClean="0"/>
              <a:t>Kertakorvaus – </a:t>
            </a:r>
            <a:r>
              <a:rPr lang="fi-FI" dirty="0" err="1" smtClean="0"/>
              <a:t>lump</a:t>
            </a:r>
            <a:r>
              <a:rPr lang="fi-FI" dirty="0" smtClean="0"/>
              <a:t> </a:t>
            </a:r>
            <a:r>
              <a:rPr lang="fi-FI" dirty="0" err="1" smtClean="0"/>
              <a:t>sum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31244" y="980728"/>
            <a:ext cx="8064000" cy="3816424"/>
          </a:xfrm>
        </p:spPr>
        <p:txBody>
          <a:bodyPr/>
          <a:lstStyle/>
          <a:p>
            <a:r>
              <a:rPr lang="fi-FI" sz="1800" dirty="0"/>
              <a:t>Hakijan on esitettävä yksityiskohtainen kustannusarvio perusteluineen sekä arvio </a:t>
            </a:r>
            <a:r>
              <a:rPr lang="fi-FI" sz="1800" dirty="0" smtClean="0"/>
              <a:t>mahdollisesti </a:t>
            </a:r>
            <a:r>
              <a:rPr lang="fi-FI" sz="1800" dirty="0"/>
              <a:t>tehtävistä </a:t>
            </a:r>
            <a:r>
              <a:rPr lang="fi-FI" sz="1800" dirty="0" smtClean="0"/>
              <a:t>ostopalveluista (ostopalvelut </a:t>
            </a:r>
            <a:r>
              <a:rPr lang="fi-FI" sz="1800" dirty="0" err="1" smtClean="0"/>
              <a:t>max</a:t>
            </a:r>
            <a:r>
              <a:rPr lang="fi-FI" sz="1800" dirty="0" smtClean="0"/>
              <a:t>. 50%)</a:t>
            </a:r>
          </a:p>
          <a:p>
            <a:pPr marL="0" indent="0">
              <a:buNone/>
            </a:pPr>
            <a:r>
              <a:rPr lang="fi-FI" sz="1800" dirty="0" smtClean="0"/>
              <a:t>	-&gt;</a:t>
            </a:r>
            <a:r>
              <a:rPr lang="fi-FI" sz="1800" dirty="0" smtClean="0"/>
              <a:t>Kustannusarvion voidaan esittää </a:t>
            </a:r>
            <a:r>
              <a:rPr lang="fi-FI" sz="1800" dirty="0" err="1"/>
              <a:t>flat</a:t>
            </a:r>
            <a:r>
              <a:rPr lang="fi-FI" sz="1800" dirty="0"/>
              <a:t> </a:t>
            </a:r>
            <a:r>
              <a:rPr lang="fi-FI" sz="1800" dirty="0" err="1"/>
              <a:t>rate</a:t>
            </a:r>
            <a:r>
              <a:rPr lang="fi-FI" sz="1800" dirty="0"/>
              <a:t> 24% </a:t>
            </a:r>
            <a:r>
              <a:rPr lang="fi-FI" sz="1800" dirty="0" smtClean="0"/>
              <a:t>mallin mukaisesti</a:t>
            </a:r>
          </a:p>
          <a:p>
            <a:pPr marL="0" indent="0">
              <a:buNone/>
            </a:pPr>
            <a:endParaRPr lang="fi-FI" sz="1000" dirty="0"/>
          </a:p>
          <a:p>
            <a:r>
              <a:rPr lang="fi-FI" sz="1800" dirty="0" smtClean="0"/>
              <a:t>Tuen </a:t>
            </a:r>
            <a:r>
              <a:rPr lang="fi-FI" sz="1800" dirty="0"/>
              <a:t>myöntävä viranomainen vastaa kertakorvauksen laskentaperusteiden riittävyydestä ja niiden asianmukaisesta </a:t>
            </a:r>
            <a:r>
              <a:rPr lang="fi-FI" sz="1800" dirty="0" smtClean="0"/>
              <a:t>dokumentoinnista</a:t>
            </a:r>
            <a:endParaRPr lang="fi-FI" sz="1800" dirty="0"/>
          </a:p>
          <a:p>
            <a:endParaRPr lang="fi-FI" sz="1000" dirty="0" smtClean="0"/>
          </a:p>
          <a:p>
            <a:r>
              <a:rPr lang="fi-FI" sz="1800" dirty="0" smtClean="0"/>
              <a:t>Rahoituspäätöstä voidaan muuttaa vain toteuttamisajan </a:t>
            </a:r>
            <a:r>
              <a:rPr lang="fi-FI" sz="1800" dirty="0" smtClean="0"/>
              <a:t>osalta</a:t>
            </a:r>
          </a:p>
          <a:p>
            <a:endParaRPr lang="fi-FI" sz="1000" dirty="0" smtClean="0"/>
          </a:p>
          <a:p>
            <a:r>
              <a:rPr lang="fi-FI" sz="1800" dirty="0" smtClean="0"/>
              <a:t>Rahoituspäätöksen ehdoissa eritellään, mikä/mitkä tulokset tai toimenpiteet hankkeessa tulee toteuttaa ja mitkä asiakirjat vaaditaan niiden todentamiseksi </a:t>
            </a:r>
            <a:r>
              <a:rPr lang="fi-FI" sz="1800" dirty="0" smtClean="0"/>
              <a:t>maksatushakemuksen yhteydessä</a:t>
            </a:r>
          </a:p>
          <a:p>
            <a:endParaRPr lang="fi-FI" sz="1000" dirty="0" smtClean="0"/>
          </a:p>
          <a:p>
            <a:r>
              <a:rPr lang="fi-FI" sz="1800" dirty="0" smtClean="0"/>
              <a:t>Maksatus ratkaistaan pelkästään sen perusteella, onko tulos tai toimenpide toteutunut päätöksen </a:t>
            </a:r>
            <a:r>
              <a:rPr lang="fi-FI" sz="1800" dirty="0" smtClean="0"/>
              <a:t>perusteella</a:t>
            </a:r>
          </a:p>
          <a:p>
            <a:endParaRPr lang="fi-FI" sz="1000" dirty="0" smtClean="0"/>
          </a:p>
          <a:p>
            <a:r>
              <a:rPr lang="fi-FI" sz="1800" dirty="0" smtClean="0"/>
              <a:t>Tuensaajan ei tarvitse esittää tositteita tai muita </a:t>
            </a:r>
          </a:p>
          <a:p>
            <a:pPr marL="0" indent="0">
              <a:buNone/>
            </a:pPr>
            <a:r>
              <a:rPr lang="fi-FI" sz="1800" dirty="0"/>
              <a:t> </a:t>
            </a:r>
            <a:r>
              <a:rPr lang="fi-FI" sz="1800" dirty="0" smtClean="0"/>
              <a:t>     asiakirjoja </a:t>
            </a:r>
            <a:r>
              <a:rPr lang="fi-FI" sz="1800" u="sng" dirty="0" smtClean="0"/>
              <a:t>kustannuksista</a:t>
            </a:r>
            <a:endParaRPr lang="fi-FI" sz="1800" dirty="0"/>
          </a:p>
          <a:p>
            <a:endParaRPr lang="fi-FI" sz="1800" dirty="0" smtClean="0"/>
          </a:p>
          <a:p>
            <a:endParaRPr lang="fi-FI" sz="1800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6D19E-78B6-4D02-8772-4056A94F9977}" type="datetime1">
              <a:rPr lang="fi-FI" smtClean="0"/>
              <a:pPr/>
              <a:t>8.8.2014</a:t>
            </a:fld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837A0-F8B5-40DF-B7A3-2778985E9851}" type="slidenum">
              <a:rPr lang="fi-FI" smtClean="0"/>
              <a:pPr/>
              <a:t>3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7386853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540000" y="404664"/>
            <a:ext cx="8064000" cy="386680"/>
          </a:xfrm>
        </p:spPr>
        <p:txBody>
          <a:bodyPr/>
          <a:lstStyle/>
          <a:p>
            <a:r>
              <a:rPr lang="fi-FI" dirty="0" smtClean="0"/>
              <a:t>Kertakorvaus – </a:t>
            </a:r>
            <a:r>
              <a:rPr lang="fi-FI" dirty="0" err="1" smtClean="0"/>
              <a:t>lump</a:t>
            </a:r>
            <a:r>
              <a:rPr lang="fi-FI" dirty="0" smtClean="0"/>
              <a:t> </a:t>
            </a:r>
            <a:r>
              <a:rPr lang="fi-FI" dirty="0" err="1" smtClean="0"/>
              <a:t>sum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40000" y="980728"/>
            <a:ext cx="8064000" cy="4140000"/>
          </a:xfrm>
        </p:spPr>
        <p:txBody>
          <a:bodyPr/>
          <a:lstStyle/>
          <a:p>
            <a:r>
              <a:rPr lang="fi-FI" sz="1800" dirty="0" smtClean="0"/>
              <a:t>Maksatuksessa, paikan päällä varmennuksissa tai tarkastuksissa tarkastetaan vain se, onko tulos tai toimenpide toteutunut päätöksen </a:t>
            </a:r>
            <a:r>
              <a:rPr lang="fi-FI" sz="1800" dirty="0" smtClean="0"/>
              <a:t>mukaisesti:</a:t>
            </a:r>
            <a:endParaRPr lang="fi-FI" sz="18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fi-FI" sz="1800" dirty="0" smtClean="0"/>
              <a:t>  kustannuksia</a:t>
            </a:r>
            <a:r>
              <a:rPr lang="fi-FI" sz="1800" dirty="0" smtClean="0"/>
              <a:t>, kirjanpitoa, tositteita, hankintamenettelyitä </a:t>
            </a:r>
            <a:r>
              <a:rPr lang="fi-FI" sz="1800" dirty="0" smtClean="0"/>
              <a:t>tai</a:t>
            </a:r>
          </a:p>
          <a:p>
            <a:pPr marL="0" indent="0">
              <a:buNone/>
            </a:pPr>
            <a:r>
              <a:rPr lang="fi-FI" sz="1800" dirty="0"/>
              <a:t> </a:t>
            </a:r>
            <a:r>
              <a:rPr lang="fi-FI" sz="1800" dirty="0" smtClean="0"/>
              <a:t>       </a:t>
            </a:r>
            <a:r>
              <a:rPr lang="fi-FI" sz="1800" dirty="0" smtClean="0"/>
              <a:t>tiedotukseen </a:t>
            </a:r>
            <a:r>
              <a:rPr lang="fi-FI" sz="1800" dirty="0" smtClean="0"/>
              <a:t>liittyviä </a:t>
            </a:r>
            <a:r>
              <a:rPr lang="fi-FI" sz="1800" dirty="0" smtClean="0"/>
              <a:t>velvoitteita </a:t>
            </a:r>
            <a:r>
              <a:rPr lang="fi-FI" sz="1800" dirty="0" smtClean="0"/>
              <a:t>ei </a:t>
            </a:r>
            <a:r>
              <a:rPr lang="fi-FI" sz="1800" dirty="0" smtClean="0"/>
              <a:t>tarkasteta</a:t>
            </a:r>
            <a:endParaRPr lang="fi-FI" sz="18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fi-FI" sz="1800" dirty="0" smtClean="0"/>
              <a:t>  </a:t>
            </a:r>
            <a:r>
              <a:rPr lang="fi-FI" sz="1800" dirty="0" err="1" smtClean="0"/>
              <a:t>VVC:n</a:t>
            </a:r>
            <a:r>
              <a:rPr lang="fi-FI" sz="1800" dirty="0" smtClean="0"/>
              <a:t> </a:t>
            </a:r>
            <a:r>
              <a:rPr lang="fi-FI" sz="1800" dirty="0" smtClean="0"/>
              <a:t>tai komission tarkastuksissa voidaan kuitenkin tarkastaa ovatko </a:t>
            </a:r>
            <a:endParaRPr lang="fi-FI" sz="1800" dirty="0" smtClean="0"/>
          </a:p>
          <a:p>
            <a:pPr marL="0" indent="0">
              <a:buNone/>
            </a:pPr>
            <a:r>
              <a:rPr lang="fi-FI" sz="1800" dirty="0"/>
              <a:t> </a:t>
            </a:r>
            <a:r>
              <a:rPr lang="fi-FI" sz="1800" dirty="0" smtClean="0"/>
              <a:t>       </a:t>
            </a:r>
            <a:r>
              <a:rPr lang="fi-FI" sz="1800" dirty="0" smtClean="0"/>
              <a:t>kertakorvauksen </a:t>
            </a:r>
            <a:r>
              <a:rPr lang="fi-FI" sz="1800" u="sng" dirty="0" smtClean="0"/>
              <a:t>laskentaperusteet vaatimusten </a:t>
            </a:r>
            <a:r>
              <a:rPr lang="fi-FI" sz="1800" u="sng" dirty="0" smtClean="0"/>
              <a:t>mukaiset</a:t>
            </a:r>
            <a:endParaRPr lang="fi-FI" sz="1800" u="sng" dirty="0" smtClean="0"/>
          </a:p>
          <a:p>
            <a:endParaRPr lang="fi-FI" sz="1800" dirty="0" smtClean="0"/>
          </a:p>
          <a:p>
            <a:r>
              <a:rPr lang="fi-FI" sz="1800" dirty="0" smtClean="0"/>
              <a:t>Maksatus </a:t>
            </a:r>
            <a:r>
              <a:rPr lang="fi-FI" sz="1800" dirty="0" smtClean="0"/>
              <a:t>kyllä/ei –periaatteella; ei suhteuteta määrien </a:t>
            </a:r>
            <a:r>
              <a:rPr lang="fi-FI" sz="1800" dirty="0" smtClean="0"/>
              <a:t>mukaan</a:t>
            </a:r>
            <a:endParaRPr lang="fi-FI" sz="1800" dirty="0" smtClean="0"/>
          </a:p>
          <a:p>
            <a:endParaRPr lang="fi-FI" sz="1000" dirty="0"/>
          </a:p>
          <a:p>
            <a:r>
              <a:rPr lang="fi-FI" sz="1800" dirty="0" smtClean="0"/>
              <a:t>Muusta kuin omarahoitusosuuteen kuuluvasta kunta- ja muusta julkisesta rahoituksesta on oltava </a:t>
            </a:r>
            <a:r>
              <a:rPr lang="fi-FI" sz="1800" u="sng" dirty="0" smtClean="0"/>
              <a:t>sitova päätös </a:t>
            </a:r>
            <a:r>
              <a:rPr lang="fi-FI" sz="1800" dirty="0" smtClean="0"/>
              <a:t>ennen välittävän toimielimen tekemää rahoituspäätöstä ja esitettävä maksatushakemuksen yhteydessä </a:t>
            </a:r>
            <a:r>
              <a:rPr lang="fi-FI" sz="1800" u="sng" dirty="0" smtClean="0"/>
              <a:t>tosite, jolla todennetaan</a:t>
            </a:r>
            <a:r>
              <a:rPr lang="fi-FI" sz="1800" dirty="0" smtClean="0"/>
              <a:t> rahoitusosuuden kohdentaminen ko. hankkeelle (hankekoodi).</a:t>
            </a:r>
            <a:endParaRPr lang="fi-FI" sz="1800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6D19E-78B6-4D02-8772-4056A94F9977}" type="datetime1">
              <a:rPr lang="fi-FI" smtClean="0"/>
              <a:pPr/>
              <a:t>8.8.2014</a:t>
            </a:fld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837A0-F8B5-40DF-B7A3-2778985E9851}" type="slidenum">
              <a:rPr lang="fi-FI" smtClean="0"/>
              <a:pPr/>
              <a:t>4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807812012"/>
      </p:ext>
    </p:extLst>
  </p:cSld>
  <p:clrMapOvr>
    <a:masterClrMapping/>
  </p:clrMapOvr>
</p:sld>
</file>

<file path=ppt/theme/theme1.xml><?xml version="1.0" encoding="utf-8"?>
<a:theme xmlns:a="http://schemas.openxmlformats.org/drawingml/2006/main" name="TEM_Rakennerahastot_2014-2020_mallipohja_FI">
  <a:themeElements>
    <a:clrScheme name="TEM_Rakennerahastot">
      <a:dk1>
        <a:sysClr val="windowText" lastClr="000000"/>
      </a:dk1>
      <a:lt1>
        <a:srgbClr val="FFFFFF"/>
      </a:lt1>
      <a:dk2>
        <a:srgbClr val="646464"/>
      </a:dk2>
      <a:lt2>
        <a:srgbClr val="FFFFFF"/>
      </a:lt2>
      <a:accent1>
        <a:srgbClr val="8CBE41"/>
      </a:accent1>
      <a:accent2>
        <a:srgbClr val="5BC6E8"/>
      </a:accent2>
      <a:accent3>
        <a:srgbClr val="009FDA"/>
      </a:accent3>
      <a:accent4>
        <a:srgbClr val="5F378C"/>
      </a:accent4>
      <a:accent5>
        <a:srgbClr val="E2007A"/>
      </a:accent5>
      <a:accent6>
        <a:srgbClr val="F6921E"/>
      </a:accent6>
      <a:hlink>
        <a:srgbClr val="00549F"/>
      </a:hlink>
      <a:folHlink>
        <a:srgbClr val="00B299"/>
      </a:folHlink>
    </a:clrScheme>
    <a:fontScheme name="TEM_Rakennerahasto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EAKR_ESR_FI TEM_Rakennerahastot_2014-2020_mallipohja</Template>
  <TotalTime>216</TotalTime>
  <Words>215</Words>
  <Application>Microsoft Office PowerPoint</Application>
  <PresentationFormat>Näytössä katseltava diaesitys (4:3)</PresentationFormat>
  <Paragraphs>48</Paragraphs>
  <Slides>4</Slides>
  <Notes>0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4</vt:i4>
      </vt:variant>
    </vt:vector>
  </HeadingPairs>
  <TitlesOfParts>
    <vt:vector size="5" baseType="lpstr">
      <vt:lpstr>TEM_Rakennerahastot_2014-2020_mallipohja_FI</vt:lpstr>
      <vt:lpstr>EAKR-hankkeiden aloituspalaveri </vt:lpstr>
      <vt:lpstr>Kertakorvaus – lump sum</vt:lpstr>
      <vt:lpstr>Kertakorvaus – lump sum</vt:lpstr>
      <vt:lpstr>Kertakorvaus – lump sum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Riitta Saarenpää</dc:creator>
  <cp:lastModifiedBy>Aki Lappalainen</cp:lastModifiedBy>
  <cp:revision>31</cp:revision>
  <cp:lastPrinted>2014-08-08T07:30:17Z</cp:lastPrinted>
  <dcterms:created xsi:type="dcterms:W3CDTF">2014-06-30T09:27:09Z</dcterms:created>
  <dcterms:modified xsi:type="dcterms:W3CDTF">2014-08-08T07:30:17Z</dcterms:modified>
</cp:coreProperties>
</file>