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86" r:id="rId6"/>
    <p:sldMasterId id="2147483702" r:id="rId7"/>
  </p:sldMasterIdLst>
  <p:notesMasterIdLst>
    <p:notesMasterId r:id="rId35"/>
  </p:notesMasterIdLst>
  <p:sldIdLst>
    <p:sldId id="256" r:id="rId8"/>
    <p:sldId id="331" r:id="rId9"/>
    <p:sldId id="310" r:id="rId10"/>
    <p:sldId id="276" r:id="rId11"/>
    <p:sldId id="328" r:id="rId12"/>
    <p:sldId id="2147471236" r:id="rId13"/>
    <p:sldId id="2147471237" r:id="rId14"/>
    <p:sldId id="285" r:id="rId15"/>
    <p:sldId id="280" r:id="rId16"/>
    <p:sldId id="320" r:id="rId17"/>
    <p:sldId id="321" r:id="rId18"/>
    <p:sldId id="302" r:id="rId19"/>
    <p:sldId id="286" r:id="rId20"/>
    <p:sldId id="329" r:id="rId21"/>
    <p:sldId id="330" r:id="rId22"/>
    <p:sldId id="287" r:id="rId23"/>
    <p:sldId id="266" r:id="rId24"/>
    <p:sldId id="300" r:id="rId25"/>
    <p:sldId id="336" r:id="rId26"/>
    <p:sldId id="316" r:id="rId27"/>
    <p:sldId id="289" r:id="rId28"/>
    <p:sldId id="301" r:id="rId29"/>
    <p:sldId id="291" r:id="rId30"/>
    <p:sldId id="303" r:id="rId31"/>
    <p:sldId id="259" r:id="rId32"/>
    <p:sldId id="2147471238" r:id="rId33"/>
    <p:sldId id="214747123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kijä" initials="KK(" lastIdx="2" clrIdx="0">
    <p:extLst>
      <p:ext uri="{19B8F6BF-5375-455C-9EA6-DF929625EA0E}">
        <p15:presenceInfo xmlns:p15="http://schemas.microsoft.com/office/powerpoint/2012/main" userId="Tekijä" providerId="None"/>
      </p:ext>
    </p:extLst>
  </p:cmAuthor>
  <p:cmAuthor id="2" name="Valkonen Tuire (LVM)" initials="VT(" lastIdx="21" clrIdx="1"/>
  <p:cmAuthor id="3" name="Orjasniemi Tiia (LVM)" initials="OT(" lastIdx="6" clrIdx="2">
    <p:extLst>
      <p:ext uri="{19B8F6BF-5375-455C-9EA6-DF929625EA0E}">
        <p15:presenceInfo xmlns:p15="http://schemas.microsoft.com/office/powerpoint/2012/main" userId="S-1-5-21-3521595049-301303566-333748410-53504" providerId="AD"/>
      </p:ext>
    </p:extLst>
  </p:cmAuthor>
  <p:cmAuthor id="4" name="Riihelä Atte (LVM)" initials="RA(" lastIdx="4" clrIdx="3">
    <p:extLst>
      <p:ext uri="{19B8F6BF-5375-455C-9EA6-DF929625EA0E}">
        <p15:presenceInfo xmlns:p15="http://schemas.microsoft.com/office/powerpoint/2012/main" userId="S-1-5-21-3521595049-301303566-333748410-148599" providerId="AD"/>
      </p:ext>
    </p:extLst>
  </p:cmAuthor>
  <p:cmAuthor id="5" name="Pyhälä Edgar (LVM)" initials="PE(" lastIdx="1" clrIdx="4">
    <p:extLst>
      <p:ext uri="{19B8F6BF-5375-455C-9EA6-DF929625EA0E}">
        <p15:presenceInfo xmlns:p15="http://schemas.microsoft.com/office/powerpoint/2012/main" userId="S-1-5-21-3521595049-301303566-333748410-1853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FF6600"/>
    <a:srgbClr val="FFCC00"/>
    <a:srgbClr val="001E8C"/>
    <a:srgbClr val="DCE6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21" autoAdjust="0"/>
    <p:restoredTop sz="94118" autoAdjust="0"/>
  </p:normalViewPr>
  <p:slideViewPr>
    <p:cSldViewPr snapToGrid="0">
      <p:cViewPr varScale="1">
        <p:scale>
          <a:sx n="75" d="100"/>
          <a:sy n="75" d="100"/>
        </p:scale>
        <p:origin x="568" y="44"/>
      </p:cViewPr>
      <p:guideLst/>
    </p:cSldViewPr>
  </p:slideViewPr>
  <p:outlineViewPr>
    <p:cViewPr>
      <p:scale>
        <a:sx n="33" d="100"/>
        <a:sy n="33" d="100"/>
      </p:scale>
      <p:origin x="0" y="-112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valtion.fi\yhteiset_tiedostot\LVM\VPO_Osaston%20yhteiset\LIIKENNE12%20Round%202\Rahoitus\RahoitusohjelmaS&#228;ilytt&#228;v&#228;Elokuun2024JOR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valtion.fi\yhteiset_tiedostot\LVM\VPO_Osaston%20yhteiset\LIIKENNE12%20Round%202\Rahoitus\RahoitusohjelmaS&#228;ilytt&#228;v&#228;Elokuun2024JORY.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Säilyt.!$A$31</c:f>
              <c:strCache>
                <c:ptCount val="1"/>
                <c:pt idx="0">
                  <c:v>PVP (sitomaton)</c:v>
                </c:pt>
              </c:strCache>
            </c:strRef>
          </c:tx>
          <c:spPr>
            <a:solidFill>
              <a:schemeClr val="accent1"/>
            </a:solidFill>
            <a:ln>
              <a:noFill/>
            </a:ln>
            <a:effectLst/>
          </c:spPr>
          <c:invertIfNegative val="0"/>
          <c:cat>
            <c:numRef>
              <c:f>Säilyt.!$B$30:$N$30</c:f>
              <c:numCache>
                <c:formatCode>General</c:formatCode>
                <c:ptCount val="12"/>
                <c:pt idx="0">
                  <c:v>2025</c:v>
                </c:pt>
                <c:pt idx="1">
                  <c:v>2026</c:v>
                </c:pt>
                <c:pt idx="2">
                  <c:v>2027</c:v>
                </c:pt>
                <c:pt idx="3">
                  <c:v>2028</c:v>
                </c:pt>
                <c:pt idx="4">
                  <c:v>2029</c:v>
                </c:pt>
                <c:pt idx="5">
                  <c:v>2030</c:v>
                </c:pt>
                <c:pt idx="6">
                  <c:v>2031</c:v>
                </c:pt>
                <c:pt idx="7">
                  <c:v>2032</c:v>
                </c:pt>
                <c:pt idx="8">
                  <c:v>2033</c:v>
                </c:pt>
                <c:pt idx="9">
                  <c:v>2034</c:v>
                </c:pt>
                <c:pt idx="10">
                  <c:v>2035</c:v>
                </c:pt>
                <c:pt idx="11">
                  <c:v>2036</c:v>
                </c:pt>
              </c:numCache>
            </c:numRef>
          </c:cat>
          <c:val>
            <c:numRef>
              <c:f>Säilyt.!$B$31:$N$31</c:f>
              <c:numCache>
                <c:formatCode>0.0\ \ "M"\ "€"</c:formatCode>
                <c:ptCount val="12"/>
                <c:pt idx="0">
                  <c:v>1285456000</c:v>
                </c:pt>
                <c:pt idx="1">
                  <c:v>1285456000</c:v>
                </c:pt>
                <c:pt idx="2">
                  <c:v>1285456000</c:v>
                </c:pt>
                <c:pt idx="3">
                  <c:v>1285456000</c:v>
                </c:pt>
                <c:pt idx="4">
                  <c:v>1705456000</c:v>
                </c:pt>
                <c:pt idx="5">
                  <c:v>1752313311.9999998</c:v>
                </c:pt>
                <c:pt idx="6">
                  <c:v>1770435771.4239995</c:v>
                </c:pt>
                <c:pt idx="7">
                  <c:v>1819047537.2524474</c:v>
                </c:pt>
                <c:pt idx="8">
                  <c:v>1868971820.7582633</c:v>
                </c:pt>
                <c:pt idx="9">
                  <c:v>1920244059.9187362</c:v>
                </c:pt>
                <c:pt idx="10">
                  <c:v>1972900649.5365419</c:v>
                </c:pt>
                <c:pt idx="11">
                  <c:v>2026978967.0740285</c:v>
                </c:pt>
              </c:numCache>
            </c:numRef>
          </c:val>
          <c:extLst>
            <c:ext xmlns:c16="http://schemas.microsoft.com/office/drawing/2014/chart" uri="{C3380CC4-5D6E-409C-BE32-E72D297353CC}">
              <c16:uniqueId val="{00000000-638B-4459-B97C-0F6AA107A415}"/>
            </c:ext>
          </c:extLst>
        </c:ser>
        <c:ser>
          <c:idx val="1"/>
          <c:order val="1"/>
          <c:tx>
            <c:strRef>
              <c:f>Säilyt.!$A$33</c:f>
              <c:strCache>
                <c:ptCount val="1"/>
                <c:pt idx="0">
                  <c:v>HO investointiohjelma (arvio pvp sitomaton)</c:v>
                </c:pt>
              </c:strCache>
            </c:strRef>
          </c:tx>
          <c:spPr>
            <a:solidFill>
              <a:schemeClr val="accent2"/>
            </a:solidFill>
            <a:ln>
              <a:noFill/>
            </a:ln>
            <a:effectLst/>
          </c:spPr>
          <c:invertIfNegative val="0"/>
          <c:cat>
            <c:numRef>
              <c:f>Säilyt.!$B$30:$N$30</c:f>
              <c:numCache>
                <c:formatCode>General</c:formatCode>
                <c:ptCount val="12"/>
                <c:pt idx="0">
                  <c:v>2025</c:v>
                </c:pt>
                <c:pt idx="1">
                  <c:v>2026</c:v>
                </c:pt>
                <c:pt idx="2">
                  <c:v>2027</c:v>
                </c:pt>
                <c:pt idx="3">
                  <c:v>2028</c:v>
                </c:pt>
                <c:pt idx="4">
                  <c:v>2029</c:v>
                </c:pt>
                <c:pt idx="5">
                  <c:v>2030</c:v>
                </c:pt>
                <c:pt idx="6">
                  <c:v>2031</c:v>
                </c:pt>
                <c:pt idx="7">
                  <c:v>2032</c:v>
                </c:pt>
                <c:pt idx="8">
                  <c:v>2033</c:v>
                </c:pt>
                <c:pt idx="9">
                  <c:v>2034</c:v>
                </c:pt>
                <c:pt idx="10">
                  <c:v>2035</c:v>
                </c:pt>
                <c:pt idx="11">
                  <c:v>2036</c:v>
                </c:pt>
              </c:numCache>
            </c:numRef>
          </c:cat>
          <c:val>
            <c:numRef>
              <c:f>Säilyt.!$B$33:$N$33</c:f>
              <c:numCache>
                <c:formatCode>0.0\ \ "M"\ "€"</c:formatCode>
                <c:ptCount val="12"/>
                <c:pt idx="0">
                  <c:v>90000000</c:v>
                </c:pt>
                <c:pt idx="1">
                  <c:v>90000000</c:v>
                </c:pt>
                <c:pt idx="2">
                  <c:v>90000000</c:v>
                </c:pt>
              </c:numCache>
            </c:numRef>
          </c:val>
          <c:extLst>
            <c:ext xmlns:c16="http://schemas.microsoft.com/office/drawing/2014/chart" uri="{C3380CC4-5D6E-409C-BE32-E72D297353CC}">
              <c16:uniqueId val="{00000001-638B-4459-B97C-0F6AA107A415}"/>
            </c:ext>
          </c:extLst>
        </c:ser>
        <c:ser>
          <c:idx val="2"/>
          <c:order val="2"/>
          <c:tx>
            <c:strRef>
              <c:f>Säilyt.!$A$34</c:f>
              <c:strCache>
                <c:ptCount val="1"/>
                <c:pt idx="0">
                  <c:v>Kehittäminen (sitomaton)</c:v>
                </c:pt>
              </c:strCache>
            </c:strRef>
          </c:tx>
          <c:spPr>
            <a:solidFill>
              <a:schemeClr val="accent3"/>
            </a:solidFill>
            <a:ln>
              <a:noFill/>
            </a:ln>
            <a:effectLst/>
          </c:spPr>
          <c:invertIfNegative val="0"/>
          <c:cat>
            <c:numRef>
              <c:f>Säilyt.!$B$30:$N$30</c:f>
              <c:numCache>
                <c:formatCode>General</c:formatCode>
                <c:ptCount val="12"/>
                <c:pt idx="0">
                  <c:v>2025</c:v>
                </c:pt>
                <c:pt idx="1">
                  <c:v>2026</c:v>
                </c:pt>
                <c:pt idx="2">
                  <c:v>2027</c:v>
                </c:pt>
                <c:pt idx="3">
                  <c:v>2028</c:v>
                </c:pt>
                <c:pt idx="4">
                  <c:v>2029</c:v>
                </c:pt>
                <c:pt idx="5">
                  <c:v>2030</c:v>
                </c:pt>
                <c:pt idx="6">
                  <c:v>2031</c:v>
                </c:pt>
                <c:pt idx="7">
                  <c:v>2032</c:v>
                </c:pt>
                <c:pt idx="8">
                  <c:v>2033</c:v>
                </c:pt>
                <c:pt idx="9">
                  <c:v>2034</c:v>
                </c:pt>
                <c:pt idx="10">
                  <c:v>2035</c:v>
                </c:pt>
                <c:pt idx="11">
                  <c:v>2036</c:v>
                </c:pt>
              </c:numCache>
            </c:numRef>
          </c:cat>
          <c:val>
            <c:numRef>
              <c:f>Säilyt.!$B$34:$N$34</c:f>
              <c:numCache>
                <c:formatCode>0.0\ \ "M"\ "€"</c:formatCode>
                <c:ptCount val="12"/>
                <c:pt idx="0">
                  <c:v>4653000</c:v>
                </c:pt>
                <c:pt idx="1">
                  <c:v>31041000</c:v>
                </c:pt>
                <c:pt idx="2">
                  <c:v>40115000</c:v>
                </c:pt>
                <c:pt idx="3">
                  <c:v>37025000</c:v>
                </c:pt>
                <c:pt idx="4">
                  <c:v>40940224.420000017</c:v>
                </c:pt>
                <c:pt idx="5">
                  <c:v>104000000</c:v>
                </c:pt>
                <c:pt idx="6">
                  <c:v>145000000</c:v>
                </c:pt>
                <c:pt idx="7">
                  <c:v>135000000</c:v>
                </c:pt>
                <c:pt idx="8">
                  <c:v>151000000</c:v>
                </c:pt>
                <c:pt idx="9">
                  <c:v>85974000</c:v>
                </c:pt>
                <c:pt idx="10">
                  <c:v>179000000</c:v>
                </c:pt>
                <c:pt idx="11">
                  <c:v>179000000</c:v>
                </c:pt>
              </c:numCache>
            </c:numRef>
          </c:val>
          <c:extLst>
            <c:ext xmlns:c16="http://schemas.microsoft.com/office/drawing/2014/chart" uri="{C3380CC4-5D6E-409C-BE32-E72D297353CC}">
              <c16:uniqueId val="{00000002-638B-4459-B97C-0F6AA107A415}"/>
            </c:ext>
          </c:extLst>
        </c:ser>
        <c:ser>
          <c:idx val="3"/>
          <c:order val="3"/>
          <c:tx>
            <c:strRef>
              <c:f>Säilyt.!$A$35</c:f>
              <c:strCache>
                <c:ptCount val="1"/>
                <c:pt idx="0">
                  <c:v>HO investointiohjelma (arvio kehittäminen sitomaton)</c:v>
                </c:pt>
              </c:strCache>
            </c:strRef>
          </c:tx>
          <c:spPr>
            <a:solidFill>
              <a:srgbClr val="FFC000"/>
            </a:solidFill>
            <a:ln>
              <a:noFill/>
            </a:ln>
            <a:effectLst/>
          </c:spPr>
          <c:invertIfNegative val="0"/>
          <c:cat>
            <c:numRef>
              <c:f>Säilyt.!$B$30:$N$30</c:f>
              <c:numCache>
                <c:formatCode>General</c:formatCode>
                <c:ptCount val="12"/>
                <c:pt idx="0">
                  <c:v>2025</c:v>
                </c:pt>
                <c:pt idx="1">
                  <c:v>2026</c:v>
                </c:pt>
                <c:pt idx="2">
                  <c:v>2027</c:v>
                </c:pt>
                <c:pt idx="3">
                  <c:v>2028</c:v>
                </c:pt>
                <c:pt idx="4">
                  <c:v>2029</c:v>
                </c:pt>
                <c:pt idx="5">
                  <c:v>2030</c:v>
                </c:pt>
                <c:pt idx="6">
                  <c:v>2031</c:v>
                </c:pt>
                <c:pt idx="7">
                  <c:v>2032</c:v>
                </c:pt>
                <c:pt idx="8">
                  <c:v>2033</c:v>
                </c:pt>
                <c:pt idx="9">
                  <c:v>2034</c:v>
                </c:pt>
                <c:pt idx="10">
                  <c:v>2035</c:v>
                </c:pt>
                <c:pt idx="11">
                  <c:v>2036</c:v>
                </c:pt>
              </c:numCache>
            </c:numRef>
          </c:cat>
          <c:val>
            <c:numRef>
              <c:f>Säilyt.!$B$35:$N$35</c:f>
              <c:numCache>
                <c:formatCode>0.0\ \ "M"\ "€"</c:formatCode>
                <c:ptCount val="12"/>
                <c:pt idx="0">
                  <c:v>149200000</c:v>
                </c:pt>
                <c:pt idx="1">
                  <c:v>236816666.66666663</c:v>
                </c:pt>
                <c:pt idx="2">
                  <c:v>252483333.33333328</c:v>
                </c:pt>
                <c:pt idx="3">
                  <c:v>252483333.33333328</c:v>
                </c:pt>
                <c:pt idx="4">
                  <c:v>272483333.33333331</c:v>
                </c:pt>
                <c:pt idx="5">
                  <c:v>97616666.666666672</c:v>
                </c:pt>
                <c:pt idx="6">
                  <c:v>77916666.666666672</c:v>
                </c:pt>
                <c:pt idx="7">
                  <c:v>10000000</c:v>
                </c:pt>
              </c:numCache>
            </c:numRef>
          </c:val>
          <c:extLst>
            <c:ext xmlns:c16="http://schemas.microsoft.com/office/drawing/2014/chart" uri="{C3380CC4-5D6E-409C-BE32-E72D297353CC}">
              <c16:uniqueId val="{00000003-638B-4459-B97C-0F6AA107A415}"/>
            </c:ext>
          </c:extLst>
        </c:ser>
        <c:ser>
          <c:idx val="4"/>
          <c:order val="4"/>
          <c:tx>
            <c:strRef>
              <c:f>Säilyt.!$A$36</c:f>
              <c:strCache>
                <c:ptCount val="1"/>
                <c:pt idx="0">
                  <c:v>Kehittäminen (sidottu)</c:v>
                </c:pt>
              </c:strCache>
            </c:strRef>
          </c:tx>
          <c:spPr>
            <a:solidFill>
              <a:srgbClr val="00B050"/>
            </a:solidFill>
            <a:ln>
              <a:noFill/>
            </a:ln>
            <a:effectLst/>
          </c:spPr>
          <c:invertIfNegative val="0"/>
          <c:cat>
            <c:numRef>
              <c:f>Säilyt.!$B$30:$N$30</c:f>
              <c:numCache>
                <c:formatCode>General</c:formatCode>
                <c:ptCount val="12"/>
                <c:pt idx="0">
                  <c:v>2025</c:v>
                </c:pt>
                <c:pt idx="1">
                  <c:v>2026</c:v>
                </c:pt>
                <c:pt idx="2">
                  <c:v>2027</c:v>
                </c:pt>
                <c:pt idx="3">
                  <c:v>2028</c:v>
                </c:pt>
                <c:pt idx="4">
                  <c:v>2029</c:v>
                </c:pt>
                <c:pt idx="5">
                  <c:v>2030</c:v>
                </c:pt>
                <c:pt idx="6">
                  <c:v>2031</c:v>
                </c:pt>
                <c:pt idx="7">
                  <c:v>2032</c:v>
                </c:pt>
                <c:pt idx="8">
                  <c:v>2033</c:v>
                </c:pt>
                <c:pt idx="9">
                  <c:v>2034</c:v>
                </c:pt>
                <c:pt idx="10">
                  <c:v>2035</c:v>
                </c:pt>
                <c:pt idx="11">
                  <c:v>2036</c:v>
                </c:pt>
              </c:numCache>
            </c:numRef>
          </c:cat>
          <c:val>
            <c:numRef>
              <c:f>Säilyt.!$B$36:$N$36</c:f>
              <c:numCache>
                <c:formatCode>0.0\ \ "M"\ "€"</c:formatCode>
                <c:ptCount val="12"/>
                <c:pt idx="0">
                  <c:v>455793000</c:v>
                </c:pt>
                <c:pt idx="1">
                  <c:v>374005000</c:v>
                </c:pt>
                <c:pt idx="2">
                  <c:v>268131000</c:v>
                </c:pt>
                <c:pt idx="3">
                  <c:v>214621000</c:v>
                </c:pt>
                <c:pt idx="4">
                  <c:v>105059775.58</c:v>
                </c:pt>
                <c:pt idx="5">
                  <c:v>41000000</c:v>
                </c:pt>
                <c:pt idx="6">
                  <c:v>31000000</c:v>
                </c:pt>
                <c:pt idx="7">
                  <c:v>31000000</c:v>
                </c:pt>
                <c:pt idx="8">
                  <c:v>30000000</c:v>
                </c:pt>
                <c:pt idx="9">
                  <c:v>92026000</c:v>
                </c:pt>
                <c:pt idx="10">
                  <c:v>0</c:v>
                </c:pt>
                <c:pt idx="11">
                  <c:v>0</c:v>
                </c:pt>
              </c:numCache>
            </c:numRef>
          </c:val>
          <c:extLst>
            <c:ext xmlns:c16="http://schemas.microsoft.com/office/drawing/2014/chart" uri="{C3380CC4-5D6E-409C-BE32-E72D297353CC}">
              <c16:uniqueId val="{00000004-638B-4459-B97C-0F6AA107A415}"/>
            </c:ext>
          </c:extLst>
        </c:ser>
        <c:ser>
          <c:idx val="5"/>
          <c:order val="5"/>
          <c:tx>
            <c:strRef>
              <c:f>Säilyt.!$A$37</c:f>
              <c:strCache>
                <c:ptCount val="1"/>
                <c:pt idx="0">
                  <c:v>Digirata (toteutusvaihe)</c:v>
                </c:pt>
              </c:strCache>
            </c:strRef>
          </c:tx>
          <c:spPr>
            <a:solidFill>
              <a:srgbClr val="7030A0"/>
            </a:solidFill>
            <a:ln>
              <a:noFill/>
            </a:ln>
            <a:effectLst/>
          </c:spPr>
          <c:invertIfNegative val="0"/>
          <c:cat>
            <c:numRef>
              <c:f>Säilyt.!$B$30:$N$30</c:f>
              <c:numCache>
                <c:formatCode>General</c:formatCode>
                <c:ptCount val="12"/>
                <c:pt idx="0">
                  <c:v>2025</c:v>
                </c:pt>
                <c:pt idx="1">
                  <c:v>2026</c:v>
                </c:pt>
                <c:pt idx="2">
                  <c:v>2027</c:v>
                </c:pt>
                <c:pt idx="3">
                  <c:v>2028</c:v>
                </c:pt>
                <c:pt idx="4">
                  <c:v>2029</c:v>
                </c:pt>
                <c:pt idx="5">
                  <c:v>2030</c:v>
                </c:pt>
                <c:pt idx="6">
                  <c:v>2031</c:v>
                </c:pt>
                <c:pt idx="7">
                  <c:v>2032</c:v>
                </c:pt>
                <c:pt idx="8">
                  <c:v>2033</c:v>
                </c:pt>
                <c:pt idx="9">
                  <c:v>2034</c:v>
                </c:pt>
                <c:pt idx="10">
                  <c:v>2035</c:v>
                </c:pt>
                <c:pt idx="11">
                  <c:v>2036</c:v>
                </c:pt>
              </c:numCache>
            </c:numRef>
          </c:cat>
          <c:val>
            <c:numRef>
              <c:f>Säilyt.!$B$37:$N$37</c:f>
              <c:numCache>
                <c:formatCode>0.0\ \ "M"\ "€"</c:formatCode>
                <c:ptCount val="12"/>
                <c:pt idx="0">
                  <c:v>9000000</c:v>
                </c:pt>
                <c:pt idx="1">
                  <c:v>22000000</c:v>
                </c:pt>
                <c:pt idx="2">
                  <c:v>60000000</c:v>
                </c:pt>
                <c:pt idx="3">
                  <c:v>95000000</c:v>
                </c:pt>
                <c:pt idx="4">
                  <c:v>94000000</c:v>
                </c:pt>
                <c:pt idx="5">
                  <c:v>95000000</c:v>
                </c:pt>
                <c:pt idx="6">
                  <c:v>94000000</c:v>
                </c:pt>
                <c:pt idx="7">
                  <c:v>94000000</c:v>
                </c:pt>
                <c:pt idx="8">
                  <c:v>89000000</c:v>
                </c:pt>
                <c:pt idx="9">
                  <c:v>92000000</c:v>
                </c:pt>
                <c:pt idx="10">
                  <c:v>91000000</c:v>
                </c:pt>
                <c:pt idx="11">
                  <c:v>91000000</c:v>
                </c:pt>
              </c:numCache>
            </c:numRef>
          </c:val>
          <c:extLst>
            <c:ext xmlns:c16="http://schemas.microsoft.com/office/drawing/2014/chart" uri="{C3380CC4-5D6E-409C-BE32-E72D297353CC}">
              <c16:uniqueId val="{00000005-638B-4459-B97C-0F6AA107A415}"/>
            </c:ext>
          </c:extLst>
        </c:ser>
        <c:ser>
          <c:idx val="6"/>
          <c:order val="6"/>
          <c:tx>
            <c:strRef>
              <c:f>Säilyt.!$A$39</c:f>
              <c:strCache>
                <c:ptCount val="1"/>
                <c:pt idx="0">
                  <c:v>Avustukset </c:v>
                </c:pt>
              </c:strCache>
            </c:strRef>
          </c:tx>
          <c:spPr>
            <a:solidFill>
              <a:srgbClr val="FF0000"/>
            </a:solidFill>
            <a:ln>
              <a:noFill/>
            </a:ln>
            <a:effectLst/>
          </c:spPr>
          <c:invertIfNegative val="0"/>
          <c:cat>
            <c:numRef>
              <c:f>Säilyt.!$B$30:$N$30</c:f>
              <c:numCache>
                <c:formatCode>General</c:formatCode>
                <c:ptCount val="12"/>
                <c:pt idx="0">
                  <c:v>2025</c:v>
                </c:pt>
                <c:pt idx="1">
                  <c:v>2026</c:v>
                </c:pt>
                <c:pt idx="2">
                  <c:v>2027</c:v>
                </c:pt>
                <c:pt idx="3">
                  <c:v>2028</c:v>
                </c:pt>
                <c:pt idx="4">
                  <c:v>2029</c:v>
                </c:pt>
                <c:pt idx="5">
                  <c:v>2030</c:v>
                </c:pt>
                <c:pt idx="6">
                  <c:v>2031</c:v>
                </c:pt>
                <c:pt idx="7">
                  <c:v>2032</c:v>
                </c:pt>
                <c:pt idx="8">
                  <c:v>2033</c:v>
                </c:pt>
                <c:pt idx="9">
                  <c:v>2034</c:v>
                </c:pt>
                <c:pt idx="10">
                  <c:v>2035</c:v>
                </c:pt>
                <c:pt idx="11">
                  <c:v>2036</c:v>
                </c:pt>
              </c:numCache>
            </c:numRef>
          </c:cat>
          <c:val>
            <c:numRef>
              <c:f>Säilyt.!$B$39:$N$39</c:f>
              <c:numCache>
                <c:formatCode>0.0\ \ "M"\ "€"</c:formatCode>
                <c:ptCount val="12"/>
                <c:pt idx="0">
                  <c:v>23650000</c:v>
                </c:pt>
                <c:pt idx="1">
                  <c:v>29650000</c:v>
                </c:pt>
                <c:pt idx="2">
                  <c:v>28300000</c:v>
                </c:pt>
                <c:pt idx="3">
                  <c:v>26800000</c:v>
                </c:pt>
                <c:pt idx="4">
                  <c:v>30160000</c:v>
                </c:pt>
                <c:pt idx="5">
                  <c:v>19600000</c:v>
                </c:pt>
                <c:pt idx="6">
                  <c:v>17200000</c:v>
                </c:pt>
                <c:pt idx="7">
                  <c:v>15400000</c:v>
                </c:pt>
                <c:pt idx="8">
                  <c:v>15400000</c:v>
                </c:pt>
                <c:pt idx="9">
                  <c:v>15400000</c:v>
                </c:pt>
                <c:pt idx="10">
                  <c:v>15400000</c:v>
                </c:pt>
                <c:pt idx="11">
                  <c:v>15400000</c:v>
                </c:pt>
              </c:numCache>
            </c:numRef>
          </c:val>
          <c:extLst>
            <c:ext xmlns:c16="http://schemas.microsoft.com/office/drawing/2014/chart" uri="{C3380CC4-5D6E-409C-BE32-E72D297353CC}">
              <c16:uniqueId val="{00000006-638B-4459-B97C-0F6AA107A415}"/>
            </c:ext>
          </c:extLst>
        </c:ser>
        <c:ser>
          <c:idx val="7"/>
          <c:order val="7"/>
          <c:tx>
            <c:strRef>
              <c:f>Säilyt.!$A$40</c:f>
              <c:strCache>
                <c:ptCount val="1"/>
                <c:pt idx="0">
                  <c:v>Palvelut</c:v>
                </c:pt>
              </c:strCache>
            </c:strRef>
          </c:tx>
          <c:spPr>
            <a:solidFill>
              <a:srgbClr val="FFFF00"/>
            </a:solidFill>
            <a:ln>
              <a:noFill/>
            </a:ln>
            <a:effectLst/>
          </c:spPr>
          <c:invertIfNegative val="0"/>
          <c:cat>
            <c:numRef>
              <c:f>Säilyt.!$B$30:$N$30</c:f>
              <c:numCache>
                <c:formatCode>General</c:formatCode>
                <c:ptCount val="12"/>
                <c:pt idx="0">
                  <c:v>2025</c:v>
                </c:pt>
                <c:pt idx="1">
                  <c:v>2026</c:v>
                </c:pt>
                <c:pt idx="2">
                  <c:v>2027</c:v>
                </c:pt>
                <c:pt idx="3">
                  <c:v>2028</c:v>
                </c:pt>
                <c:pt idx="4">
                  <c:v>2029</c:v>
                </c:pt>
                <c:pt idx="5">
                  <c:v>2030</c:v>
                </c:pt>
                <c:pt idx="6">
                  <c:v>2031</c:v>
                </c:pt>
                <c:pt idx="7">
                  <c:v>2032</c:v>
                </c:pt>
                <c:pt idx="8">
                  <c:v>2033</c:v>
                </c:pt>
                <c:pt idx="9">
                  <c:v>2034</c:v>
                </c:pt>
                <c:pt idx="10">
                  <c:v>2035</c:v>
                </c:pt>
                <c:pt idx="11">
                  <c:v>2036</c:v>
                </c:pt>
              </c:numCache>
            </c:numRef>
          </c:cat>
          <c:val>
            <c:numRef>
              <c:f>Säilyt.!$B$40:$N$40</c:f>
              <c:numCache>
                <c:formatCode>0.0\ \ "M"\ "€"</c:formatCode>
                <c:ptCount val="12"/>
                <c:pt idx="0">
                  <c:v>127310000</c:v>
                </c:pt>
                <c:pt idx="1">
                  <c:v>110310000</c:v>
                </c:pt>
                <c:pt idx="2">
                  <c:v>105310000</c:v>
                </c:pt>
                <c:pt idx="3">
                  <c:v>105310000</c:v>
                </c:pt>
                <c:pt idx="4">
                  <c:v>117310000</c:v>
                </c:pt>
                <c:pt idx="5">
                  <c:v>117310000</c:v>
                </c:pt>
                <c:pt idx="6">
                  <c:v>117310000</c:v>
                </c:pt>
                <c:pt idx="7">
                  <c:v>117310000</c:v>
                </c:pt>
                <c:pt idx="8">
                  <c:v>117310000</c:v>
                </c:pt>
                <c:pt idx="9">
                  <c:v>117310000</c:v>
                </c:pt>
                <c:pt idx="10">
                  <c:v>117310000</c:v>
                </c:pt>
                <c:pt idx="11">
                  <c:v>117310000</c:v>
                </c:pt>
              </c:numCache>
            </c:numRef>
          </c:val>
          <c:extLst>
            <c:ext xmlns:c16="http://schemas.microsoft.com/office/drawing/2014/chart" uri="{C3380CC4-5D6E-409C-BE32-E72D297353CC}">
              <c16:uniqueId val="{00000007-638B-4459-B97C-0F6AA107A415}"/>
            </c:ext>
          </c:extLst>
        </c:ser>
        <c:dLbls>
          <c:showLegendKey val="0"/>
          <c:showVal val="0"/>
          <c:showCatName val="0"/>
          <c:showSerName val="0"/>
          <c:showPercent val="0"/>
          <c:showBubbleSize val="0"/>
        </c:dLbls>
        <c:gapWidth val="150"/>
        <c:overlap val="100"/>
        <c:axId val="710656448"/>
        <c:axId val="710656776"/>
      </c:barChart>
      <c:catAx>
        <c:axId val="710656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0656776"/>
        <c:crosses val="autoZero"/>
        <c:auto val="1"/>
        <c:lblAlgn val="ctr"/>
        <c:lblOffset val="100"/>
        <c:noMultiLvlLbl val="0"/>
      </c:catAx>
      <c:valAx>
        <c:axId val="710656776"/>
        <c:scaling>
          <c:orientation val="minMax"/>
        </c:scaling>
        <c:delete val="0"/>
        <c:axPos val="l"/>
        <c:majorGridlines>
          <c:spPr>
            <a:ln w="9525" cap="flat" cmpd="sng" algn="ctr">
              <a:solidFill>
                <a:schemeClr val="tx1">
                  <a:lumMod val="15000"/>
                  <a:lumOff val="85000"/>
                </a:schemeClr>
              </a:solidFill>
              <a:round/>
            </a:ln>
            <a:effectLst/>
          </c:spPr>
        </c:majorGridlines>
        <c:numFmt formatCode="0.0\ \ &quot;M&quot;\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10656448"/>
        <c:crosses val="autoZero"/>
        <c:crossBetween val="between"/>
        <c:dispUnits>
          <c:builtInUnit val="b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Väyläverkon</a:t>
            </a:r>
            <a:r>
              <a:rPr lang="fi-FI" baseline="0"/>
              <a:t> kehittämisen rahoitus</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stacked"/>
        <c:varyColors val="0"/>
        <c:ser>
          <c:idx val="0"/>
          <c:order val="0"/>
          <c:tx>
            <c:strRef>
              <c:f>Graafeja!$A$6</c:f>
              <c:strCache>
                <c:ptCount val="1"/>
                <c:pt idx="0">
                  <c:v>Väyläverkon kehittäminen (Liikenne 12-suunnitelmaluonnos)</c:v>
                </c:pt>
              </c:strCache>
            </c:strRef>
          </c:tx>
          <c:spPr>
            <a:solidFill>
              <a:schemeClr val="accent1"/>
            </a:solidFill>
            <a:ln>
              <a:noFill/>
            </a:ln>
            <a:effectLst/>
          </c:spPr>
          <c:invertIfNegative val="0"/>
          <c:cat>
            <c:numRef>
              <c:f>Graafeja!$B$5:$M$5</c:f>
              <c:numCache>
                <c:formatCode>General</c:formatCode>
                <c:ptCount val="12"/>
                <c:pt idx="0">
                  <c:v>2025</c:v>
                </c:pt>
                <c:pt idx="1">
                  <c:v>2026</c:v>
                </c:pt>
                <c:pt idx="2">
                  <c:v>2027</c:v>
                </c:pt>
                <c:pt idx="3">
                  <c:v>2028</c:v>
                </c:pt>
                <c:pt idx="4">
                  <c:v>2029</c:v>
                </c:pt>
                <c:pt idx="5">
                  <c:v>2030</c:v>
                </c:pt>
                <c:pt idx="6">
                  <c:v>2031</c:v>
                </c:pt>
                <c:pt idx="7">
                  <c:v>2032</c:v>
                </c:pt>
                <c:pt idx="8">
                  <c:v>2033</c:v>
                </c:pt>
                <c:pt idx="9">
                  <c:v>2034</c:v>
                </c:pt>
                <c:pt idx="10">
                  <c:v>2035</c:v>
                </c:pt>
                <c:pt idx="11">
                  <c:v>2036</c:v>
                </c:pt>
              </c:numCache>
            </c:numRef>
          </c:cat>
          <c:val>
            <c:numRef>
              <c:f>Graafeja!$B$6:$M$6</c:f>
              <c:numCache>
                <c:formatCode>0.0\ \ "M"\ "€"</c:formatCode>
                <c:ptCount val="12"/>
                <c:pt idx="0">
                  <c:v>460446000</c:v>
                </c:pt>
                <c:pt idx="1">
                  <c:v>405046000</c:v>
                </c:pt>
                <c:pt idx="2">
                  <c:v>308246000</c:v>
                </c:pt>
                <c:pt idx="3">
                  <c:v>251646000</c:v>
                </c:pt>
                <c:pt idx="4">
                  <c:v>154000000</c:v>
                </c:pt>
                <c:pt idx="5">
                  <c:v>153000000</c:v>
                </c:pt>
                <c:pt idx="6">
                  <c:v>184000000</c:v>
                </c:pt>
                <c:pt idx="7">
                  <c:v>174000000</c:v>
                </c:pt>
                <c:pt idx="8">
                  <c:v>189000000</c:v>
                </c:pt>
                <c:pt idx="9">
                  <c:v>186000000</c:v>
                </c:pt>
                <c:pt idx="10">
                  <c:v>187000000</c:v>
                </c:pt>
                <c:pt idx="11">
                  <c:v>187000000</c:v>
                </c:pt>
              </c:numCache>
            </c:numRef>
          </c:val>
          <c:extLst>
            <c:ext xmlns:c16="http://schemas.microsoft.com/office/drawing/2014/chart" uri="{C3380CC4-5D6E-409C-BE32-E72D297353CC}">
              <c16:uniqueId val="{00000000-F5C6-41C5-AF2A-F4E656375C7B}"/>
            </c:ext>
          </c:extLst>
        </c:ser>
        <c:ser>
          <c:idx val="1"/>
          <c:order val="1"/>
          <c:tx>
            <c:strRef>
              <c:f>Graafeja!$A$7</c:f>
              <c:strCache>
                <c:ptCount val="1"/>
                <c:pt idx="0">
                  <c:v>Väyläverkon kehittäminen (Hallitusohjelman määraikainen lisäraha, arvio)</c:v>
                </c:pt>
              </c:strCache>
            </c:strRef>
          </c:tx>
          <c:spPr>
            <a:solidFill>
              <a:schemeClr val="bg2">
                <a:lumMod val="40000"/>
                <a:lumOff val="60000"/>
              </a:schemeClr>
            </a:solidFill>
            <a:ln>
              <a:noFill/>
            </a:ln>
            <a:effectLst/>
          </c:spPr>
          <c:invertIfNegative val="0"/>
          <c:cat>
            <c:numRef>
              <c:f>Graafeja!$B$5:$M$5</c:f>
              <c:numCache>
                <c:formatCode>General</c:formatCode>
                <c:ptCount val="12"/>
                <c:pt idx="0">
                  <c:v>2025</c:v>
                </c:pt>
                <c:pt idx="1">
                  <c:v>2026</c:v>
                </c:pt>
                <c:pt idx="2">
                  <c:v>2027</c:v>
                </c:pt>
                <c:pt idx="3">
                  <c:v>2028</c:v>
                </c:pt>
                <c:pt idx="4">
                  <c:v>2029</c:v>
                </c:pt>
                <c:pt idx="5">
                  <c:v>2030</c:v>
                </c:pt>
                <c:pt idx="6">
                  <c:v>2031</c:v>
                </c:pt>
                <c:pt idx="7">
                  <c:v>2032</c:v>
                </c:pt>
                <c:pt idx="8">
                  <c:v>2033</c:v>
                </c:pt>
                <c:pt idx="9">
                  <c:v>2034</c:v>
                </c:pt>
                <c:pt idx="10">
                  <c:v>2035</c:v>
                </c:pt>
                <c:pt idx="11">
                  <c:v>2036</c:v>
                </c:pt>
              </c:numCache>
            </c:numRef>
          </c:cat>
          <c:val>
            <c:numRef>
              <c:f>Graafeja!$B$7:$M$7</c:f>
              <c:numCache>
                <c:formatCode>0.0\ \ "M"\ "€"</c:formatCode>
                <c:ptCount val="12"/>
                <c:pt idx="0">
                  <c:v>149200000</c:v>
                </c:pt>
                <c:pt idx="1">
                  <c:v>236816666.66666663</c:v>
                </c:pt>
                <c:pt idx="2">
                  <c:v>252483333.33333328</c:v>
                </c:pt>
                <c:pt idx="3">
                  <c:v>252483333.33333328</c:v>
                </c:pt>
                <c:pt idx="4">
                  <c:v>272483333.33333331</c:v>
                </c:pt>
                <c:pt idx="5">
                  <c:v>97616666.666666672</c:v>
                </c:pt>
                <c:pt idx="6">
                  <c:v>77916666.666666672</c:v>
                </c:pt>
                <c:pt idx="7">
                  <c:v>10000000</c:v>
                </c:pt>
                <c:pt idx="8">
                  <c:v>0</c:v>
                </c:pt>
                <c:pt idx="9">
                  <c:v>0</c:v>
                </c:pt>
                <c:pt idx="10">
                  <c:v>0</c:v>
                </c:pt>
                <c:pt idx="11">
                  <c:v>0</c:v>
                </c:pt>
              </c:numCache>
            </c:numRef>
          </c:val>
          <c:extLst>
            <c:ext xmlns:c16="http://schemas.microsoft.com/office/drawing/2014/chart" uri="{C3380CC4-5D6E-409C-BE32-E72D297353CC}">
              <c16:uniqueId val="{00000001-F5C6-41C5-AF2A-F4E656375C7B}"/>
            </c:ext>
          </c:extLst>
        </c:ser>
        <c:ser>
          <c:idx val="2"/>
          <c:order val="2"/>
          <c:tx>
            <c:strRef>
              <c:f>Graafeja!$A$8</c:f>
              <c:strCache>
                <c:ptCount val="1"/>
                <c:pt idx="0">
                  <c:v>Digirata</c:v>
                </c:pt>
              </c:strCache>
            </c:strRef>
          </c:tx>
          <c:spPr>
            <a:solidFill>
              <a:schemeClr val="accent3"/>
            </a:solidFill>
            <a:ln>
              <a:noFill/>
            </a:ln>
            <a:effectLst/>
          </c:spPr>
          <c:invertIfNegative val="0"/>
          <c:cat>
            <c:numRef>
              <c:f>Graafeja!$B$5:$M$5</c:f>
              <c:numCache>
                <c:formatCode>General</c:formatCode>
                <c:ptCount val="12"/>
                <c:pt idx="0">
                  <c:v>2025</c:v>
                </c:pt>
                <c:pt idx="1">
                  <c:v>2026</c:v>
                </c:pt>
                <c:pt idx="2">
                  <c:v>2027</c:v>
                </c:pt>
                <c:pt idx="3">
                  <c:v>2028</c:v>
                </c:pt>
                <c:pt idx="4">
                  <c:v>2029</c:v>
                </c:pt>
                <c:pt idx="5">
                  <c:v>2030</c:v>
                </c:pt>
                <c:pt idx="6">
                  <c:v>2031</c:v>
                </c:pt>
                <c:pt idx="7">
                  <c:v>2032</c:v>
                </c:pt>
                <c:pt idx="8">
                  <c:v>2033</c:v>
                </c:pt>
                <c:pt idx="9">
                  <c:v>2034</c:v>
                </c:pt>
                <c:pt idx="10">
                  <c:v>2035</c:v>
                </c:pt>
                <c:pt idx="11">
                  <c:v>2036</c:v>
                </c:pt>
              </c:numCache>
            </c:numRef>
          </c:cat>
          <c:val>
            <c:numRef>
              <c:f>Graafeja!$B$8:$M$8</c:f>
              <c:numCache>
                <c:formatCode>0.0\ \ "M"\ "€"</c:formatCode>
                <c:ptCount val="12"/>
                <c:pt idx="0">
                  <c:v>9000000</c:v>
                </c:pt>
                <c:pt idx="1">
                  <c:v>22000000</c:v>
                </c:pt>
                <c:pt idx="2">
                  <c:v>60000000</c:v>
                </c:pt>
                <c:pt idx="3">
                  <c:v>95000000</c:v>
                </c:pt>
                <c:pt idx="4">
                  <c:v>94000000</c:v>
                </c:pt>
                <c:pt idx="5">
                  <c:v>95000000</c:v>
                </c:pt>
                <c:pt idx="6">
                  <c:v>94000000</c:v>
                </c:pt>
                <c:pt idx="7">
                  <c:v>94000000</c:v>
                </c:pt>
                <c:pt idx="8">
                  <c:v>89000000</c:v>
                </c:pt>
                <c:pt idx="9">
                  <c:v>92000000</c:v>
                </c:pt>
                <c:pt idx="10">
                  <c:v>91000000</c:v>
                </c:pt>
                <c:pt idx="11">
                  <c:v>91000000</c:v>
                </c:pt>
              </c:numCache>
            </c:numRef>
          </c:val>
          <c:extLst>
            <c:ext xmlns:c16="http://schemas.microsoft.com/office/drawing/2014/chart" uri="{C3380CC4-5D6E-409C-BE32-E72D297353CC}">
              <c16:uniqueId val="{00000002-F5C6-41C5-AF2A-F4E656375C7B}"/>
            </c:ext>
          </c:extLst>
        </c:ser>
        <c:dLbls>
          <c:showLegendKey val="0"/>
          <c:showVal val="0"/>
          <c:showCatName val="0"/>
          <c:showSerName val="0"/>
          <c:showPercent val="0"/>
          <c:showBubbleSize val="0"/>
        </c:dLbls>
        <c:gapWidth val="219"/>
        <c:overlap val="100"/>
        <c:axId val="898720264"/>
        <c:axId val="898719608"/>
      </c:barChart>
      <c:catAx>
        <c:axId val="898720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98719608"/>
        <c:crosses val="autoZero"/>
        <c:auto val="1"/>
        <c:lblAlgn val="ctr"/>
        <c:lblOffset val="100"/>
        <c:noMultiLvlLbl val="0"/>
      </c:catAx>
      <c:valAx>
        <c:axId val="898719608"/>
        <c:scaling>
          <c:orientation val="minMax"/>
        </c:scaling>
        <c:delete val="0"/>
        <c:axPos val="l"/>
        <c:majorGridlines>
          <c:spPr>
            <a:ln w="9525" cap="flat" cmpd="sng" algn="ctr">
              <a:solidFill>
                <a:schemeClr val="tx1">
                  <a:lumMod val="15000"/>
                  <a:lumOff val="85000"/>
                </a:schemeClr>
              </a:solidFill>
              <a:round/>
            </a:ln>
            <a:effectLst/>
          </c:spPr>
        </c:majorGridlines>
        <c:numFmt formatCode="0.0\ \ &quot;M&quot;\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98720264"/>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Perusväylänpidon</a:t>
            </a:r>
            <a:r>
              <a:rPr lang="fi-FI" baseline="0"/>
              <a:t> rahoitus </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stacked"/>
        <c:varyColors val="0"/>
        <c:ser>
          <c:idx val="1"/>
          <c:order val="1"/>
          <c:tx>
            <c:strRef>
              <c:f>Graafeja!$A$3</c:f>
              <c:strCache>
                <c:ptCount val="1"/>
                <c:pt idx="0">
                  <c:v>PVP (Liikenne 12-suunnitelmaluonnos)</c:v>
                </c:pt>
              </c:strCache>
            </c:strRef>
          </c:tx>
          <c:spPr>
            <a:solidFill>
              <a:schemeClr val="tx2"/>
            </a:solidFill>
            <a:ln>
              <a:noFill/>
            </a:ln>
            <a:effectLst/>
          </c:spPr>
          <c:invertIfNegative val="0"/>
          <c:cat>
            <c:numRef>
              <c:f>Graafeja!$B$1:$M$1</c:f>
              <c:numCache>
                <c:formatCode>General</c:formatCode>
                <c:ptCount val="12"/>
                <c:pt idx="0">
                  <c:v>2025</c:v>
                </c:pt>
                <c:pt idx="1">
                  <c:v>2026</c:v>
                </c:pt>
                <c:pt idx="2">
                  <c:v>2027</c:v>
                </c:pt>
                <c:pt idx="3">
                  <c:v>2028</c:v>
                </c:pt>
                <c:pt idx="4">
                  <c:v>2029</c:v>
                </c:pt>
                <c:pt idx="5">
                  <c:v>2030</c:v>
                </c:pt>
                <c:pt idx="6">
                  <c:v>2031</c:v>
                </c:pt>
                <c:pt idx="7">
                  <c:v>2032</c:v>
                </c:pt>
                <c:pt idx="8">
                  <c:v>2033</c:v>
                </c:pt>
                <c:pt idx="9">
                  <c:v>2034</c:v>
                </c:pt>
                <c:pt idx="10">
                  <c:v>2035</c:v>
                </c:pt>
                <c:pt idx="11">
                  <c:v>2036</c:v>
                </c:pt>
              </c:numCache>
            </c:numRef>
          </c:cat>
          <c:val>
            <c:numRef>
              <c:f>Graafeja!$B$3:$M$3</c:f>
              <c:numCache>
                <c:formatCode>0.0\ \ "M"\ "€"</c:formatCode>
                <c:ptCount val="12"/>
                <c:pt idx="0">
                  <c:v>1285456000</c:v>
                </c:pt>
                <c:pt idx="1">
                  <c:v>1285456000</c:v>
                </c:pt>
                <c:pt idx="2">
                  <c:v>1285456000</c:v>
                </c:pt>
                <c:pt idx="3">
                  <c:v>1285456000</c:v>
                </c:pt>
                <c:pt idx="4">
                  <c:v>1737592400</c:v>
                </c:pt>
                <c:pt idx="5">
                  <c:v>1781782209.9999998</c:v>
                </c:pt>
                <c:pt idx="6">
                  <c:v>1827076765.2499995</c:v>
                </c:pt>
                <c:pt idx="7">
                  <c:v>1873503684.3812494</c:v>
                </c:pt>
                <c:pt idx="8">
                  <c:v>1921091276.4907806</c:v>
                </c:pt>
                <c:pt idx="9">
                  <c:v>1969868558.4030499</c:v>
                </c:pt>
                <c:pt idx="10">
                  <c:v>2019865272.363126</c:v>
                </c:pt>
                <c:pt idx="11">
                  <c:v>2071111904.172204</c:v>
                </c:pt>
              </c:numCache>
            </c:numRef>
          </c:val>
          <c:extLst>
            <c:ext xmlns:c16="http://schemas.microsoft.com/office/drawing/2014/chart" uri="{C3380CC4-5D6E-409C-BE32-E72D297353CC}">
              <c16:uniqueId val="{00000000-D133-4F38-9214-CD80DCE559BE}"/>
            </c:ext>
          </c:extLst>
        </c:ser>
        <c:ser>
          <c:idx val="2"/>
          <c:order val="2"/>
          <c:tx>
            <c:strRef>
              <c:f>Graafeja!$A$4</c:f>
              <c:strCache>
                <c:ptCount val="1"/>
                <c:pt idx="0">
                  <c:v>PVP (Hallitusohjelman määraikainen lisäraha,arvio)</c:v>
                </c:pt>
              </c:strCache>
            </c:strRef>
          </c:tx>
          <c:spPr>
            <a:solidFill>
              <a:schemeClr val="bg2">
                <a:lumMod val="40000"/>
                <a:lumOff val="60000"/>
              </a:schemeClr>
            </a:solidFill>
            <a:ln>
              <a:noFill/>
            </a:ln>
            <a:effectLst/>
          </c:spPr>
          <c:invertIfNegative val="0"/>
          <c:cat>
            <c:numRef>
              <c:f>Graafeja!$B$1:$M$1</c:f>
              <c:numCache>
                <c:formatCode>General</c:formatCode>
                <c:ptCount val="12"/>
                <c:pt idx="0">
                  <c:v>2025</c:v>
                </c:pt>
                <c:pt idx="1">
                  <c:v>2026</c:v>
                </c:pt>
                <c:pt idx="2">
                  <c:v>2027</c:v>
                </c:pt>
                <c:pt idx="3">
                  <c:v>2028</c:v>
                </c:pt>
                <c:pt idx="4">
                  <c:v>2029</c:v>
                </c:pt>
                <c:pt idx="5">
                  <c:v>2030</c:v>
                </c:pt>
                <c:pt idx="6">
                  <c:v>2031</c:v>
                </c:pt>
                <c:pt idx="7">
                  <c:v>2032</c:v>
                </c:pt>
                <c:pt idx="8">
                  <c:v>2033</c:v>
                </c:pt>
                <c:pt idx="9">
                  <c:v>2034</c:v>
                </c:pt>
                <c:pt idx="10">
                  <c:v>2035</c:v>
                </c:pt>
                <c:pt idx="11">
                  <c:v>2036</c:v>
                </c:pt>
              </c:numCache>
            </c:numRef>
          </c:cat>
          <c:val>
            <c:numRef>
              <c:f>Graafeja!$B$4:$M$4</c:f>
              <c:numCache>
                <c:formatCode>0.0\ \ "M"\ "€"</c:formatCode>
                <c:ptCount val="12"/>
                <c:pt idx="0">
                  <c:v>90000000</c:v>
                </c:pt>
                <c:pt idx="1">
                  <c:v>90000000</c:v>
                </c:pt>
                <c:pt idx="2">
                  <c:v>90000000</c:v>
                </c:pt>
              </c:numCache>
            </c:numRef>
          </c:val>
          <c:extLst>
            <c:ext xmlns:c16="http://schemas.microsoft.com/office/drawing/2014/chart" uri="{C3380CC4-5D6E-409C-BE32-E72D297353CC}">
              <c16:uniqueId val="{00000001-D133-4F38-9214-CD80DCE559BE}"/>
            </c:ext>
          </c:extLst>
        </c:ser>
        <c:dLbls>
          <c:showLegendKey val="0"/>
          <c:showVal val="0"/>
          <c:showCatName val="0"/>
          <c:showSerName val="0"/>
          <c:showPercent val="0"/>
          <c:showBubbleSize val="0"/>
        </c:dLbls>
        <c:gapWidth val="219"/>
        <c:overlap val="100"/>
        <c:axId val="625272808"/>
        <c:axId val="625270840"/>
      </c:barChart>
      <c:lineChart>
        <c:grouping val="standard"/>
        <c:varyColors val="0"/>
        <c:ser>
          <c:idx val="0"/>
          <c:order val="0"/>
          <c:tx>
            <c:strRef>
              <c:f>Graafeja!$A$1</c:f>
              <c:strCache>
                <c:ptCount val="1"/>
                <c:pt idx="0">
                  <c:v>Jorymatskuun (elokuu 2024)</c:v>
                </c:pt>
              </c:strCache>
            </c:strRef>
          </c:tx>
          <c:spPr>
            <a:ln w="28575" cap="rnd">
              <a:solidFill>
                <a:schemeClr val="accent1"/>
              </a:solidFill>
              <a:round/>
            </a:ln>
            <a:effectLst/>
          </c:spPr>
          <c:marker>
            <c:symbol val="none"/>
          </c:marker>
          <c:cat>
            <c:numRef>
              <c:f>Graafeja!$B$1:$M$1</c:f>
              <c:numCache>
                <c:formatCode>General</c:formatCode>
                <c:ptCount val="12"/>
                <c:pt idx="0">
                  <c:v>2025</c:v>
                </c:pt>
                <c:pt idx="1">
                  <c:v>2026</c:v>
                </c:pt>
                <c:pt idx="2">
                  <c:v>2027</c:v>
                </c:pt>
                <c:pt idx="3">
                  <c:v>2028</c:v>
                </c:pt>
                <c:pt idx="4">
                  <c:v>2029</c:v>
                </c:pt>
                <c:pt idx="5">
                  <c:v>2030</c:v>
                </c:pt>
                <c:pt idx="6">
                  <c:v>2031</c:v>
                </c:pt>
                <c:pt idx="7">
                  <c:v>2032</c:v>
                </c:pt>
                <c:pt idx="8">
                  <c:v>2033</c:v>
                </c:pt>
                <c:pt idx="9">
                  <c:v>2034</c:v>
                </c:pt>
                <c:pt idx="10">
                  <c:v>2035</c:v>
                </c:pt>
                <c:pt idx="11">
                  <c:v>2036</c:v>
                </c:pt>
              </c:numCache>
            </c:numRef>
          </c:cat>
          <c:val>
            <c:numRef>
              <c:f>Graafeja!$B$2:$M$2</c:f>
              <c:numCache>
                <c:formatCode>General</c:formatCode>
                <c:ptCount val="12"/>
              </c:numCache>
            </c:numRef>
          </c:val>
          <c:smooth val="0"/>
          <c:extLst>
            <c:ext xmlns:c16="http://schemas.microsoft.com/office/drawing/2014/chart" uri="{C3380CC4-5D6E-409C-BE32-E72D297353CC}">
              <c16:uniqueId val="{00000002-D133-4F38-9214-CD80DCE559BE}"/>
            </c:ext>
          </c:extLst>
        </c:ser>
        <c:dLbls>
          <c:showLegendKey val="0"/>
          <c:showVal val="0"/>
          <c:showCatName val="0"/>
          <c:showSerName val="0"/>
          <c:showPercent val="0"/>
          <c:showBubbleSize val="0"/>
        </c:dLbls>
        <c:marker val="1"/>
        <c:smooth val="0"/>
        <c:axId val="625272808"/>
        <c:axId val="625270840"/>
      </c:lineChart>
      <c:catAx>
        <c:axId val="625272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25270840"/>
        <c:crosses val="autoZero"/>
        <c:auto val="1"/>
        <c:lblAlgn val="ctr"/>
        <c:lblOffset val="100"/>
        <c:noMultiLvlLbl val="0"/>
      </c:catAx>
      <c:valAx>
        <c:axId val="625270840"/>
        <c:scaling>
          <c:orientation val="minMax"/>
        </c:scaling>
        <c:delete val="0"/>
        <c:axPos val="l"/>
        <c:majorGridlines>
          <c:spPr>
            <a:ln w="9525" cap="flat" cmpd="sng" algn="ctr">
              <a:solidFill>
                <a:schemeClr val="tx1">
                  <a:lumMod val="15000"/>
                  <a:lumOff val="85000"/>
                </a:schemeClr>
              </a:solidFill>
              <a:round/>
            </a:ln>
            <a:effectLst/>
          </c:spPr>
        </c:majorGridlines>
        <c:numFmt formatCode="0.0\ \ &quot;M&quot;\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25272808"/>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dispUnitsLbl>
        </c:dispUnits>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Palvelut ja avustukset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stacked"/>
        <c:varyColors val="0"/>
        <c:ser>
          <c:idx val="0"/>
          <c:order val="0"/>
          <c:tx>
            <c:strRef>
              <c:f>Graafeja!$A$11</c:f>
              <c:strCache>
                <c:ptCount val="1"/>
                <c:pt idx="0">
                  <c:v>Palvelut</c:v>
                </c:pt>
              </c:strCache>
            </c:strRef>
          </c:tx>
          <c:spPr>
            <a:solidFill>
              <a:schemeClr val="accent1"/>
            </a:solidFill>
            <a:ln>
              <a:noFill/>
            </a:ln>
            <a:effectLst/>
          </c:spPr>
          <c:invertIfNegative val="0"/>
          <c:cat>
            <c:numRef>
              <c:f>Graafeja!$B$10:$M$10</c:f>
              <c:numCache>
                <c:formatCode>General</c:formatCode>
                <c:ptCount val="12"/>
                <c:pt idx="0">
                  <c:v>2025</c:v>
                </c:pt>
                <c:pt idx="1">
                  <c:v>2026</c:v>
                </c:pt>
                <c:pt idx="2">
                  <c:v>2027</c:v>
                </c:pt>
                <c:pt idx="3">
                  <c:v>2028</c:v>
                </c:pt>
                <c:pt idx="4">
                  <c:v>2029</c:v>
                </c:pt>
                <c:pt idx="5">
                  <c:v>2030</c:v>
                </c:pt>
                <c:pt idx="6">
                  <c:v>2031</c:v>
                </c:pt>
                <c:pt idx="7">
                  <c:v>2032</c:v>
                </c:pt>
                <c:pt idx="8">
                  <c:v>2033</c:v>
                </c:pt>
                <c:pt idx="9">
                  <c:v>2034</c:v>
                </c:pt>
                <c:pt idx="10">
                  <c:v>2035</c:v>
                </c:pt>
                <c:pt idx="11">
                  <c:v>2036</c:v>
                </c:pt>
              </c:numCache>
            </c:numRef>
          </c:cat>
          <c:val>
            <c:numRef>
              <c:f>Graafeja!$B$11:$M$11</c:f>
              <c:numCache>
                <c:formatCode>General</c:formatCode>
                <c:ptCount val="12"/>
                <c:pt idx="0">
                  <c:v>127310000</c:v>
                </c:pt>
                <c:pt idx="1">
                  <c:v>110310000</c:v>
                </c:pt>
                <c:pt idx="2">
                  <c:v>105310000</c:v>
                </c:pt>
                <c:pt idx="3">
                  <c:v>105310000</c:v>
                </c:pt>
                <c:pt idx="4">
                  <c:v>117310000</c:v>
                </c:pt>
                <c:pt idx="5">
                  <c:v>117310000</c:v>
                </c:pt>
                <c:pt idx="6">
                  <c:v>117310000</c:v>
                </c:pt>
                <c:pt idx="7">
                  <c:v>117310000</c:v>
                </c:pt>
                <c:pt idx="8">
                  <c:v>117310000</c:v>
                </c:pt>
                <c:pt idx="9">
                  <c:v>117310000</c:v>
                </c:pt>
                <c:pt idx="10">
                  <c:v>117310000</c:v>
                </c:pt>
                <c:pt idx="11">
                  <c:v>117310000</c:v>
                </c:pt>
              </c:numCache>
            </c:numRef>
          </c:val>
          <c:extLst>
            <c:ext xmlns:c16="http://schemas.microsoft.com/office/drawing/2014/chart" uri="{C3380CC4-5D6E-409C-BE32-E72D297353CC}">
              <c16:uniqueId val="{00000000-2B0C-42C0-9E5F-58B9A40A5531}"/>
            </c:ext>
          </c:extLst>
        </c:ser>
        <c:ser>
          <c:idx val="1"/>
          <c:order val="1"/>
          <c:tx>
            <c:strRef>
              <c:f>Graafeja!$A$12</c:f>
              <c:strCache>
                <c:ptCount val="1"/>
                <c:pt idx="0">
                  <c:v>Avustukset</c:v>
                </c:pt>
              </c:strCache>
            </c:strRef>
          </c:tx>
          <c:spPr>
            <a:solidFill>
              <a:schemeClr val="accent2"/>
            </a:solidFill>
            <a:ln>
              <a:noFill/>
            </a:ln>
            <a:effectLst/>
          </c:spPr>
          <c:invertIfNegative val="0"/>
          <c:cat>
            <c:numRef>
              <c:f>Graafeja!$B$10:$M$10</c:f>
              <c:numCache>
                <c:formatCode>General</c:formatCode>
                <c:ptCount val="12"/>
                <c:pt idx="0">
                  <c:v>2025</c:v>
                </c:pt>
                <c:pt idx="1">
                  <c:v>2026</c:v>
                </c:pt>
                <c:pt idx="2">
                  <c:v>2027</c:v>
                </c:pt>
                <c:pt idx="3">
                  <c:v>2028</c:v>
                </c:pt>
                <c:pt idx="4">
                  <c:v>2029</c:v>
                </c:pt>
                <c:pt idx="5">
                  <c:v>2030</c:v>
                </c:pt>
                <c:pt idx="6">
                  <c:v>2031</c:v>
                </c:pt>
                <c:pt idx="7">
                  <c:v>2032</c:v>
                </c:pt>
                <c:pt idx="8">
                  <c:v>2033</c:v>
                </c:pt>
                <c:pt idx="9">
                  <c:v>2034</c:v>
                </c:pt>
                <c:pt idx="10">
                  <c:v>2035</c:v>
                </c:pt>
                <c:pt idx="11">
                  <c:v>2036</c:v>
                </c:pt>
              </c:numCache>
            </c:numRef>
          </c:cat>
          <c:val>
            <c:numRef>
              <c:f>Graafeja!$B$12:$M$12</c:f>
              <c:numCache>
                <c:formatCode>General</c:formatCode>
                <c:ptCount val="12"/>
                <c:pt idx="0">
                  <c:v>23650000</c:v>
                </c:pt>
                <c:pt idx="1">
                  <c:v>29650000</c:v>
                </c:pt>
                <c:pt idx="2">
                  <c:v>28300000</c:v>
                </c:pt>
                <c:pt idx="3">
                  <c:v>26800000</c:v>
                </c:pt>
                <c:pt idx="4">
                  <c:v>30160000</c:v>
                </c:pt>
                <c:pt idx="5">
                  <c:v>19600000</c:v>
                </c:pt>
                <c:pt idx="6">
                  <c:v>17200000</c:v>
                </c:pt>
                <c:pt idx="7">
                  <c:v>15400000</c:v>
                </c:pt>
                <c:pt idx="8">
                  <c:v>15400000</c:v>
                </c:pt>
                <c:pt idx="9">
                  <c:v>15400000</c:v>
                </c:pt>
                <c:pt idx="10">
                  <c:v>15400000</c:v>
                </c:pt>
                <c:pt idx="11">
                  <c:v>15400000</c:v>
                </c:pt>
              </c:numCache>
            </c:numRef>
          </c:val>
          <c:extLst>
            <c:ext xmlns:c16="http://schemas.microsoft.com/office/drawing/2014/chart" uri="{C3380CC4-5D6E-409C-BE32-E72D297353CC}">
              <c16:uniqueId val="{00000001-2B0C-42C0-9E5F-58B9A40A5531}"/>
            </c:ext>
          </c:extLst>
        </c:ser>
        <c:dLbls>
          <c:showLegendKey val="0"/>
          <c:showVal val="0"/>
          <c:showCatName val="0"/>
          <c:showSerName val="0"/>
          <c:showPercent val="0"/>
          <c:showBubbleSize val="0"/>
        </c:dLbls>
        <c:gapWidth val="219"/>
        <c:overlap val="100"/>
        <c:axId val="812034480"/>
        <c:axId val="812034808"/>
      </c:barChart>
      <c:catAx>
        <c:axId val="81203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12034808"/>
        <c:crosses val="autoZero"/>
        <c:auto val="1"/>
        <c:lblAlgn val="ctr"/>
        <c:lblOffset val="100"/>
        <c:noMultiLvlLbl val="0"/>
      </c:catAx>
      <c:valAx>
        <c:axId val="812034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12034480"/>
        <c:crosses val="autoZero"/>
        <c:crossBetween val="between"/>
        <c:dispUnits>
          <c:builtInUnit val="millions"/>
          <c:dispUnitsLbl>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0E59F2-E96A-4953-8DB7-6CC3C434E3B3}" type="datetimeFigureOut">
              <a:rPr lang="fi-FI" smtClean="0"/>
              <a:t>27.10.2024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645EE7-83CD-44EA-BFA2-3BF7FC94EAB5}" type="slidenum">
              <a:rPr lang="fi-FI" smtClean="0"/>
              <a:t>‹#›</a:t>
            </a:fld>
            <a:endParaRPr lang="fi-FI"/>
          </a:p>
        </p:txBody>
      </p:sp>
    </p:spTree>
    <p:extLst>
      <p:ext uri="{BB962C8B-B14F-4D97-AF65-F5344CB8AC3E}">
        <p14:creationId xmlns:p14="http://schemas.microsoft.com/office/powerpoint/2010/main" val="4255385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Liikenne 12-suunnitelman</a:t>
            </a:r>
            <a:r>
              <a:rPr lang="fi-FI" baseline="0" dirty="0"/>
              <a:t> valmistelu aloitettiin heti hallituskauden alussa kesäkuun lopulla 2023. </a:t>
            </a:r>
          </a:p>
          <a:p>
            <a:endParaRPr lang="fi-FI" baseline="0" dirty="0"/>
          </a:p>
          <a:p>
            <a:r>
              <a:rPr lang="fi-FI" b="1" baseline="0" dirty="0"/>
              <a:t>Valmistelun tukena on laaja sidosryhmäyhteistyö</a:t>
            </a:r>
            <a:r>
              <a:rPr lang="fi-FI" baseline="0" dirty="0"/>
              <a:t>, jota on tehty eri tavoin syksyn, kevään ja kesän aikana. Syksyllä 2023 pidettiin lakisääteinen lausuntokierros suunnitelman vaikutusarviointiohjelmasta. Tilaisuuksia alueiden kanssa sekä eri teemojen ympärillä pidettiin keväällä 2024. Ensimmäinen luonnos keskustelujen pohjaksi julkaistiin Liikennejärjestelmäfoorumissa huhtikuussa 2024. Kevään aikana on saatu arvokkaita näkemyksiä eri toimijoilta siitä, miten suunnitelmaluonnosta tulisi kehittää. </a:t>
            </a:r>
          </a:p>
          <a:p>
            <a:endParaRPr lang="fi-FI" baseline="0" dirty="0"/>
          </a:p>
          <a:p>
            <a:r>
              <a:rPr lang="fi-FI" b="1" baseline="0" dirty="0"/>
              <a:t>Parlamentaarisen työryhmän </a:t>
            </a:r>
            <a:r>
              <a:rPr lang="fi-FI" baseline="0" dirty="0"/>
              <a:t>tehtävä on muodostaa näkemyksiä liikennejärjestelmän kehittämisestä sekä tukea valmistelua.</a:t>
            </a:r>
          </a:p>
          <a:p>
            <a:r>
              <a:rPr lang="fi-FI" baseline="0" dirty="0"/>
              <a:t>Näkemysten pohjalta on valmisteltu seuraava luonnosta, joka oli tarkoitus lähettää lausunnoille syyskuun aikana. Parhaillaan neuvotellaan vielä viimeisistä yksityiskohdista. Lausuntokierros alkaa, kun näistä on päästy yhteisymmärrykseen. </a:t>
            </a:r>
          </a:p>
          <a:p>
            <a:endParaRPr lang="fi-FI" baseline="0" dirty="0"/>
          </a:p>
          <a:p>
            <a:r>
              <a:rPr lang="fi-FI" baseline="0" dirty="0"/>
              <a:t>Liikenne 12-suunnitelmasta pyritään tekemään valtioneuvoston päätös joulukuussa 2024/tammikuussa 2025.</a:t>
            </a:r>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645EE7-83CD-44EA-BFA2-3BF7FC94EA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596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solidFill>
                  <a:schemeClr val="tx2"/>
                </a:solidFill>
                <a:latin typeface="Camber-Rg"/>
              </a:rPr>
              <a:t>Ministeriön visio: Hyvinvointia ja kilpailukykyä kestävästi hyvillä yhteyksillä</a:t>
            </a:r>
            <a:endParaRPr lang="fi-FI" dirty="0"/>
          </a:p>
          <a:p>
            <a:pPr marL="171450" indent="-171450">
              <a:buFont typeface="Arial" panose="020B0604020202020204" pitchFamily="34" charset="0"/>
              <a:buChar char="•"/>
            </a:pP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645EE7-83CD-44EA-BFA2-3BF7FC94EA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761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Font typeface="Arial" panose="020B0604020202020204" pitchFamily="34" charset="0"/>
              <a:buNone/>
            </a:pPr>
            <a:r>
              <a:rPr lang="fi-FI" b="1" dirty="0"/>
              <a:t>Liikenne 12 kertoo minkälaista liikennejärjestelmää tavoitellaan</a:t>
            </a:r>
          </a:p>
          <a:p>
            <a:pPr marL="0" indent="0">
              <a:buFont typeface="Arial" panose="020B0604020202020204" pitchFamily="34" charset="0"/>
              <a:buNone/>
            </a:pPr>
            <a:r>
              <a:rPr lang="fi-FI" dirty="0"/>
              <a:t>Strateginen suunnitelma liikennejärjestelmän pitkäaikaisesta kehittämisestä</a:t>
            </a:r>
          </a:p>
          <a:p>
            <a:pPr marL="0" indent="0">
              <a:buFont typeface="Arial" panose="020B0604020202020204" pitchFamily="34" charset="0"/>
              <a:buNone/>
            </a:pPr>
            <a:r>
              <a:rPr lang="fi-FI" dirty="0"/>
              <a:t>Antaa taloudelliset raamit ja painopisteet</a:t>
            </a:r>
          </a:p>
          <a:p>
            <a:pPr marL="0" indent="0">
              <a:buFont typeface="Arial" panose="020B0604020202020204" pitchFamily="34" charset="0"/>
              <a:buNone/>
            </a:pPr>
            <a:r>
              <a:rPr lang="fi-FI" dirty="0"/>
              <a:t>Tavoitteet: liikenteen tehokkuus, kestävyys, saavutettavuus sekä liikenneturvallisuus ja ilmastonmuutoksen hillitseminen</a:t>
            </a:r>
          </a:p>
          <a:p>
            <a:pPr marL="0" indent="0">
              <a:buFont typeface="Arial" panose="020B0604020202020204" pitchFamily="34" charset="0"/>
              <a:buNone/>
            </a:pPr>
            <a:endParaRPr lang="fi-FI" dirty="0"/>
          </a:p>
          <a:p>
            <a:pPr marL="171450" indent="-171450">
              <a:buFont typeface="Arial" panose="020B0604020202020204" pitchFamily="34" charset="0"/>
              <a:buChar char="•"/>
            </a:pPr>
            <a:r>
              <a:rPr lang="fi-FI" baseline="0" dirty="0"/>
              <a:t>Erityisesti tavoitteiden osalta valmistelussa esiin noussut muutostarve koski erityisesti toimintaympäristön muutoksiin vastaamista sekä turvallisuuden aiempaa parempaa huomiointia. </a:t>
            </a:r>
          </a:p>
          <a:p>
            <a:pPr marL="171450" indent="-171450">
              <a:buFont typeface="Arial" panose="020B0604020202020204" pitchFamily="34" charset="0"/>
              <a:buChar char="•"/>
            </a:pPr>
            <a:r>
              <a:rPr lang="fi-FI" baseline="0" dirty="0"/>
              <a:t>Päivitetyt tavoitteet vastaavat liikennejärjestelmää ja maanteitä koskevan lain tavoitteita: liikennejärjestelmäsuunnittelun tavoitteena on edistää toimivaa, turvallista ja kestävää liikennejärjestelmää. </a:t>
            </a:r>
          </a:p>
          <a:p>
            <a:pPr marL="171450" indent="-171450">
              <a:buFont typeface="Arial" panose="020B0604020202020204" pitchFamily="34" charset="0"/>
              <a:buChar char="•"/>
            </a:pPr>
            <a:r>
              <a:rPr lang="fi-FI" baseline="0" dirty="0"/>
              <a:t>Tavoitteita yhdistäviä näkökulmia ovat saavutettavuus, resilienssi ja tehokkuus</a:t>
            </a:r>
          </a:p>
          <a:p>
            <a:pPr marL="0" indent="0">
              <a:buFont typeface="Arial" panose="020B0604020202020204" pitchFamily="34" charset="0"/>
              <a:buNone/>
            </a:pPr>
            <a:endParaRPr lang="fi-FI" baseline="0" dirty="0"/>
          </a:p>
          <a:p>
            <a:pPr marL="0" indent="0">
              <a:buFont typeface="Arial" panose="020B0604020202020204" pitchFamily="34" charset="0"/>
              <a:buNone/>
            </a:pPr>
            <a:endParaRPr lang="fi-FI" baseline="0" dirty="0"/>
          </a:p>
          <a:p>
            <a:pPr marL="0" indent="0">
              <a:buFont typeface="Arial" panose="020B0604020202020204" pitchFamily="34" charset="0"/>
              <a:buNone/>
            </a:pPr>
            <a:endParaRPr lang="fi-FI" dirty="0"/>
          </a:p>
        </p:txBody>
      </p:sp>
      <p:sp>
        <p:nvSpPr>
          <p:cNvPr id="4" name="Dian numeron paikkamerkki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645EE7-83CD-44EA-BFA2-3BF7FC94EA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9282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t>Liikennejärjestelmää kehitetään sen käyttäjiä varten varmistaen kilpailukyky ja kasvu, eri alueiden saavutettavuus sekä kansalaisten sujuva liikkuminen. </a:t>
            </a:r>
            <a:r>
              <a:rPr lang="fi-FI" sz="1200" dirty="0"/>
              <a:t>Tämä tehdään toimenpideohjelman toimenpiteiden sekä liikennejärjestelmäanalyysissa havaittujen tarpeiden pohjalta tietopohjaisesti. Suunnitelman toimeenpanossa huomioidaan alueiden erityispiirteitä yhteisten liikennejärjestelmän kehittämislinjausten lisäksi.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t>Maaseutumaisilla alueilla </a:t>
            </a:r>
            <a:r>
              <a:rPr lang="fi-FI" sz="1200" dirty="0"/>
              <a:t>pääpaino on olemassa olevan verkon ja palveluiden ylläpitämisessä. </a:t>
            </a:r>
            <a:r>
              <a:rPr lang="fi-FI" sz="1200" b="1" dirty="0"/>
              <a:t>Kaupunkialueilla ja taajamissa </a:t>
            </a:r>
            <a:r>
              <a:rPr lang="fi-FI" sz="1200" dirty="0"/>
              <a:t>pääpaino on olemassa olevan yhdyskuntarakenteen ja liikennejärjestelmän kehittämisessä huomioiden myös joukkoliikenteen ja liikenneturvallisuuden edistämiseen tähtäävät kustannustehokkaat toimet. Liikenneverkkoja tai -palveluita laajennetaan vain erityisissä tilanteissa. Elinkeinoelämän uusiin investointeihin liittyviin kehittämistarpeisiin reagoidaan tietopohjaisesti ja joustavasti koko maassa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t>Hallitusohjelman mukaisesti </a:t>
            </a:r>
            <a:r>
              <a:rPr lang="fi-FI" sz="1200" b="1" dirty="0"/>
              <a:t>Pohjoisen ja Itäisen Suomen ohjelmien valmistelu on käynnistynyt</a:t>
            </a:r>
            <a:r>
              <a:rPr lang="fi-FI" sz="1200" dirty="0"/>
              <a:t>. Ohjelmat laaditaan yhteistyössä alueellisten toimijoiden kanssa ja liikenteen osalta valmistelua tehdään Liikenne 12-suunnitelman pohjalta.</a:t>
            </a:r>
          </a:p>
          <a:p>
            <a:endParaRPr lang="fi-FI" dirty="0"/>
          </a:p>
        </p:txBody>
      </p:sp>
      <p:sp>
        <p:nvSpPr>
          <p:cNvPr id="4" name="Dian numeron paikkamerkki 3"/>
          <p:cNvSpPr>
            <a:spLocks noGrp="1"/>
          </p:cNvSpPr>
          <p:nvPr>
            <p:ph type="sldNum" sz="quarter" idx="5"/>
          </p:nvPr>
        </p:nvSpPr>
        <p:spPr/>
        <p:txBody>
          <a:bodyPr/>
          <a:lstStyle/>
          <a:p>
            <a:fld id="{7C645EE7-83CD-44EA-BFA2-3BF7FC94EAB5}" type="slidenum">
              <a:rPr lang="fi-FI" smtClean="0"/>
              <a:t>6</a:t>
            </a:fld>
            <a:endParaRPr lang="fi-FI"/>
          </a:p>
        </p:txBody>
      </p:sp>
    </p:spTree>
    <p:extLst>
      <p:ext uri="{BB962C8B-B14F-4D97-AF65-F5344CB8AC3E}">
        <p14:creationId xmlns:p14="http://schemas.microsoft.com/office/powerpoint/2010/main" val="814808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645EE7-83CD-44EA-BFA2-3BF7FC94EAB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6126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C645EE7-83CD-44EA-BFA2-3BF7FC94EAB5}" type="slidenum">
              <a:rPr lang="fi-FI" smtClean="0"/>
              <a:t>23</a:t>
            </a:fld>
            <a:endParaRPr lang="fi-FI"/>
          </a:p>
        </p:txBody>
      </p:sp>
    </p:spTree>
    <p:extLst>
      <p:ext uri="{BB962C8B-B14F-4D97-AF65-F5344CB8AC3E}">
        <p14:creationId xmlns:p14="http://schemas.microsoft.com/office/powerpoint/2010/main" val="14112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7C645EE7-83CD-44EA-BFA2-3BF7FC94EAB5}" type="slidenum">
              <a:rPr lang="fi-FI" smtClean="0"/>
              <a:t>24</a:t>
            </a:fld>
            <a:endParaRPr lang="fi-FI"/>
          </a:p>
        </p:txBody>
      </p:sp>
    </p:spTree>
    <p:extLst>
      <p:ext uri="{BB962C8B-B14F-4D97-AF65-F5344CB8AC3E}">
        <p14:creationId xmlns:p14="http://schemas.microsoft.com/office/powerpoint/2010/main" val="200735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7C645EE7-83CD-44EA-BFA2-3BF7FC94EAB5}" type="slidenum">
              <a:rPr lang="fi-FI" smtClean="0"/>
              <a:t>25</a:t>
            </a:fld>
            <a:endParaRPr lang="fi-FI"/>
          </a:p>
        </p:txBody>
      </p:sp>
    </p:spTree>
    <p:extLst>
      <p:ext uri="{BB962C8B-B14F-4D97-AF65-F5344CB8AC3E}">
        <p14:creationId xmlns:p14="http://schemas.microsoft.com/office/powerpoint/2010/main" val="4050275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sivu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15F022-D130-055E-5BC8-F42236B3668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a:extLst>
              <a:ext uri="{FF2B5EF4-FFF2-40B4-BE49-F238E27FC236}">
                <a16:creationId xmlns:a16="http://schemas.microsoft.com/office/drawing/2014/main" id="{25681A46-45FD-BB18-F86F-FC0430CE7DD5}"/>
              </a:ext>
            </a:extLst>
          </p:cNvPr>
          <p:cNvSpPr>
            <a:spLocks noGrp="1"/>
          </p:cNvSpPr>
          <p:nvPr>
            <p:ph type="ctrTitle"/>
          </p:nvPr>
        </p:nvSpPr>
        <p:spPr>
          <a:xfrm>
            <a:off x="1008000" y="2772000"/>
            <a:ext cx="8820000" cy="2268000"/>
          </a:xfrm>
        </p:spPr>
        <p:txBody>
          <a:bodyPr anchor="b"/>
          <a:lstStyle>
            <a:lvl1pPr algn="l">
              <a:defRPr sz="4400">
                <a:solidFill>
                  <a:schemeClr val="bg1"/>
                </a:solidFill>
              </a:defRPr>
            </a:lvl1pPr>
          </a:lstStyle>
          <a:p>
            <a:r>
              <a:rPr lang="fi-FI" noProof="0"/>
              <a:t>Muokkaa perustyyl. napsautt.</a:t>
            </a:r>
          </a:p>
        </p:txBody>
      </p:sp>
      <p:sp>
        <p:nvSpPr>
          <p:cNvPr id="15" name="Subtitle 2">
            <a:extLst>
              <a:ext uri="{FF2B5EF4-FFF2-40B4-BE49-F238E27FC236}">
                <a16:creationId xmlns:a16="http://schemas.microsoft.com/office/drawing/2014/main" id="{DE8B5EA8-F84A-7809-7A11-F29623F2B654}"/>
              </a:ext>
            </a:extLst>
          </p:cNvPr>
          <p:cNvSpPr>
            <a:spLocks noGrp="1"/>
          </p:cNvSpPr>
          <p:nvPr>
            <p:ph type="subTitle" idx="1"/>
          </p:nvPr>
        </p:nvSpPr>
        <p:spPr>
          <a:xfrm>
            <a:off x="1008000" y="5400000"/>
            <a:ext cx="8820000" cy="1080000"/>
          </a:xfrm>
        </p:spPr>
        <p:txBody>
          <a:bodyPr/>
          <a:lstStyle>
            <a:lvl1pPr marL="0" indent="0" algn="l">
              <a:lnSpc>
                <a:spcPct val="110000"/>
              </a:lnSpc>
              <a:spcBef>
                <a:spcPts val="0"/>
              </a:spcBef>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pic>
        <p:nvPicPr>
          <p:cNvPr id="12" name="Picture 11">
            <a:extLst>
              <a:ext uri="{FF2B5EF4-FFF2-40B4-BE49-F238E27FC236}">
                <a16:creationId xmlns:a16="http://schemas.microsoft.com/office/drawing/2014/main" id="{FC1588C0-3EAD-4501-429A-AD3B8048D154}"/>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87377" y="628996"/>
            <a:ext cx="5913120" cy="1554480"/>
          </a:xfrm>
          <a:prstGeom prst="rect">
            <a:avLst/>
          </a:prstGeom>
        </p:spPr>
      </p:pic>
    </p:spTree>
    <p:extLst>
      <p:ext uri="{BB962C8B-B14F-4D97-AF65-F5344CB8AC3E}">
        <p14:creationId xmlns:p14="http://schemas.microsoft.com/office/powerpoint/2010/main" val="200470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Päätössivu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B40730-CE32-B1C7-3311-1B10395E734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1008844" y="2772000"/>
            <a:ext cx="8820000" cy="2268000"/>
          </a:xfrm>
        </p:spPr>
        <p:txBody>
          <a:bodyPr anchor="b"/>
          <a:lstStyle>
            <a:lvl1pPr algn="l">
              <a:defRPr sz="7000">
                <a:solidFill>
                  <a:schemeClr val="bg1"/>
                </a:solidFill>
              </a:defRPr>
            </a:lvl1pPr>
          </a:lstStyle>
          <a:p>
            <a:r>
              <a:rPr lang="en-GB" dirty="0" err="1"/>
              <a:t>Lisää</a:t>
            </a:r>
            <a:r>
              <a:rPr lang="en-GB" dirty="0"/>
              <a:t> </a:t>
            </a:r>
            <a:r>
              <a:rPr lang="en-GB" dirty="0" err="1"/>
              <a:t>kiitos-teksti</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1008844" y="5398308"/>
            <a:ext cx="8820000" cy="1080000"/>
          </a:xfrm>
        </p:spPr>
        <p:txBody>
          <a:bodyPr/>
          <a:lstStyle>
            <a:lvl1pPr marL="0" indent="0" algn="l">
              <a:lnSpc>
                <a:spcPct val="110000"/>
              </a:lnSpc>
              <a:spcBef>
                <a:spcPts val="0"/>
              </a:spcBef>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Lisää</a:t>
            </a:r>
            <a:r>
              <a:rPr lang="en-GB" dirty="0"/>
              <a:t> </a:t>
            </a:r>
            <a:r>
              <a:rPr lang="en-GB" dirty="0" err="1"/>
              <a:t>yhteystiedot</a:t>
            </a:r>
            <a:endParaRPr lang="en-GB" dirty="0"/>
          </a:p>
        </p:txBody>
      </p:sp>
      <p:pic>
        <p:nvPicPr>
          <p:cNvPr id="12" name="Picture 11">
            <a:extLst>
              <a:ext uri="{FF2B5EF4-FFF2-40B4-BE49-F238E27FC236}">
                <a16:creationId xmlns:a16="http://schemas.microsoft.com/office/drawing/2014/main" id="{21547312-7B0B-5791-E09D-3F49AAEABF5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87377" y="628996"/>
            <a:ext cx="5913120" cy="1554480"/>
          </a:xfrm>
          <a:prstGeom prst="rect">
            <a:avLst/>
          </a:prstGeom>
        </p:spPr>
      </p:pic>
    </p:spTree>
    <p:extLst>
      <p:ext uri="{BB962C8B-B14F-4D97-AF65-F5344CB8AC3E}">
        <p14:creationId xmlns:p14="http://schemas.microsoft.com/office/powerpoint/2010/main" val="417526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nding Slid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B40730-CE32-B1C7-3311-1B10395E734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C30C0DAC-CC4B-6A1E-D27B-DBFDA6E9C59D}"/>
              </a:ext>
            </a:extLst>
          </p:cNvPr>
          <p:cNvSpPr>
            <a:spLocks noGrp="1"/>
          </p:cNvSpPr>
          <p:nvPr>
            <p:ph type="ctrTitle" hasCustomPrompt="1"/>
          </p:nvPr>
        </p:nvSpPr>
        <p:spPr>
          <a:xfrm>
            <a:off x="1008844" y="2772000"/>
            <a:ext cx="8820000" cy="2268000"/>
          </a:xfrm>
        </p:spPr>
        <p:txBody>
          <a:bodyPr anchor="b"/>
          <a:lstStyle>
            <a:lvl1pPr algn="l">
              <a:defRPr sz="7000">
                <a:solidFill>
                  <a:schemeClr val="bg1"/>
                </a:solidFill>
              </a:defRPr>
            </a:lvl1pPr>
          </a:lstStyle>
          <a:p>
            <a:r>
              <a:rPr lang="en-GB" noProof="0" dirty="0"/>
              <a:t>Click to add thank you</a:t>
            </a:r>
          </a:p>
        </p:txBody>
      </p:sp>
      <p:sp>
        <p:nvSpPr>
          <p:cNvPr id="13" name="Subtitle 2">
            <a:extLst>
              <a:ext uri="{FF2B5EF4-FFF2-40B4-BE49-F238E27FC236}">
                <a16:creationId xmlns:a16="http://schemas.microsoft.com/office/drawing/2014/main" id="{B66B7F71-CC97-2FF3-F0CB-AA7C46654202}"/>
              </a:ext>
            </a:extLst>
          </p:cNvPr>
          <p:cNvSpPr>
            <a:spLocks noGrp="1"/>
          </p:cNvSpPr>
          <p:nvPr>
            <p:ph type="subTitle" idx="1" hasCustomPrompt="1"/>
          </p:nvPr>
        </p:nvSpPr>
        <p:spPr>
          <a:xfrm>
            <a:off x="1008844" y="5398308"/>
            <a:ext cx="8820000" cy="1080000"/>
          </a:xfrm>
        </p:spPr>
        <p:txBody>
          <a:bodyPr/>
          <a:lstStyle>
            <a:lvl1pPr marL="0" indent="0" algn="l">
              <a:lnSpc>
                <a:spcPct val="110000"/>
              </a:lnSpc>
              <a:spcBef>
                <a:spcPts val="0"/>
              </a:spcBef>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add contact information</a:t>
            </a:r>
          </a:p>
        </p:txBody>
      </p:sp>
      <p:pic>
        <p:nvPicPr>
          <p:cNvPr id="4" name="Picture 3">
            <a:extLst>
              <a:ext uri="{FF2B5EF4-FFF2-40B4-BE49-F238E27FC236}">
                <a16:creationId xmlns:a16="http://schemas.microsoft.com/office/drawing/2014/main" id="{AEBAA81C-A76E-98B3-968F-604F022FDEA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87377" y="628996"/>
            <a:ext cx="4526280" cy="1554480"/>
          </a:xfrm>
          <a:prstGeom prst="rect">
            <a:avLst/>
          </a:prstGeom>
        </p:spPr>
      </p:pic>
    </p:spTree>
    <p:extLst>
      <p:ext uri="{BB962C8B-B14F-4D97-AF65-F5344CB8AC3E}">
        <p14:creationId xmlns:p14="http://schemas.microsoft.com/office/powerpoint/2010/main" val="2490813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äätössivu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41C84D-2877-E8B9-5916-225E2637DE2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9900" y="0"/>
            <a:ext cx="5372100" cy="6858000"/>
          </a:xfrm>
          <a:prstGeom prst="rect">
            <a:avLst/>
          </a:prstGeom>
        </p:spPr>
      </p:pic>
      <p:sp>
        <p:nvSpPr>
          <p:cNvPr id="15" name="Title 1">
            <a:extLst>
              <a:ext uri="{FF2B5EF4-FFF2-40B4-BE49-F238E27FC236}">
                <a16:creationId xmlns:a16="http://schemas.microsoft.com/office/drawing/2014/main" id="{9E14E13C-5E84-7112-6E01-EA7D87E2B5AD}"/>
              </a:ext>
            </a:extLst>
          </p:cNvPr>
          <p:cNvSpPr>
            <a:spLocks noGrp="1"/>
          </p:cNvSpPr>
          <p:nvPr>
            <p:ph type="ctrTitle" hasCustomPrompt="1"/>
          </p:nvPr>
        </p:nvSpPr>
        <p:spPr>
          <a:xfrm>
            <a:off x="1008844" y="2772000"/>
            <a:ext cx="7920000" cy="2268000"/>
          </a:xfrm>
        </p:spPr>
        <p:txBody>
          <a:bodyPr anchor="b"/>
          <a:lstStyle>
            <a:lvl1pPr algn="l">
              <a:defRPr sz="7000">
                <a:solidFill>
                  <a:schemeClr val="tx2"/>
                </a:solidFill>
              </a:defRPr>
            </a:lvl1pPr>
          </a:lstStyle>
          <a:p>
            <a:r>
              <a:rPr lang="fi-FI" noProof="0" dirty="0"/>
              <a:t>Lisää kiitos-teksti</a:t>
            </a:r>
          </a:p>
        </p:txBody>
      </p:sp>
      <p:sp>
        <p:nvSpPr>
          <p:cNvPr id="16" name="Subtitle 2">
            <a:extLst>
              <a:ext uri="{FF2B5EF4-FFF2-40B4-BE49-F238E27FC236}">
                <a16:creationId xmlns:a16="http://schemas.microsoft.com/office/drawing/2014/main" id="{B6320DF0-9F40-A0BB-B6F5-E412475CCD37}"/>
              </a:ext>
            </a:extLst>
          </p:cNvPr>
          <p:cNvSpPr>
            <a:spLocks noGrp="1"/>
          </p:cNvSpPr>
          <p:nvPr>
            <p:ph type="subTitle" idx="1" hasCustomPrompt="1"/>
          </p:nvPr>
        </p:nvSpPr>
        <p:spPr>
          <a:xfrm>
            <a:off x="1008844" y="5398308"/>
            <a:ext cx="8820000" cy="1080000"/>
          </a:xfrm>
        </p:spPr>
        <p:txBody>
          <a:bodyPr/>
          <a:lstStyle>
            <a:lvl1pPr marL="0" indent="0" algn="l">
              <a:lnSpc>
                <a:spcPct val="110000"/>
              </a:lnSpc>
              <a:spcBef>
                <a:spcPts val="0"/>
              </a:spcBef>
              <a:buNone/>
              <a:defRPr sz="21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yhteystiedot</a:t>
            </a:r>
          </a:p>
        </p:txBody>
      </p:sp>
      <p:pic>
        <p:nvPicPr>
          <p:cNvPr id="5" name="Picture 4">
            <a:extLst>
              <a:ext uri="{FF2B5EF4-FFF2-40B4-BE49-F238E27FC236}">
                <a16:creationId xmlns:a16="http://schemas.microsoft.com/office/drawing/2014/main" id="{2A954F5B-20DA-29D3-29E2-B2297763792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74141" y="632555"/>
            <a:ext cx="6022848" cy="1584960"/>
          </a:xfrm>
          <a:prstGeom prst="rect">
            <a:avLst/>
          </a:prstGeom>
        </p:spPr>
      </p:pic>
    </p:spTree>
    <p:extLst>
      <p:ext uri="{BB962C8B-B14F-4D97-AF65-F5344CB8AC3E}">
        <p14:creationId xmlns:p14="http://schemas.microsoft.com/office/powerpoint/2010/main" val="3378825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ing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41C84D-2877-E8B9-5916-225E2637DE2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9900" y="0"/>
            <a:ext cx="5372100" cy="6858000"/>
          </a:xfrm>
          <a:prstGeom prst="rect">
            <a:avLst/>
          </a:prstGeom>
        </p:spPr>
      </p:pic>
      <p:sp>
        <p:nvSpPr>
          <p:cNvPr id="11" name="Title 1">
            <a:extLst>
              <a:ext uri="{FF2B5EF4-FFF2-40B4-BE49-F238E27FC236}">
                <a16:creationId xmlns:a16="http://schemas.microsoft.com/office/drawing/2014/main" id="{8758CB79-F0B5-A013-A63A-F39231B382FA}"/>
              </a:ext>
            </a:extLst>
          </p:cNvPr>
          <p:cNvSpPr>
            <a:spLocks noGrp="1"/>
          </p:cNvSpPr>
          <p:nvPr>
            <p:ph type="ctrTitle" hasCustomPrompt="1"/>
          </p:nvPr>
        </p:nvSpPr>
        <p:spPr>
          <a:xfrm>
            <a:off x="1008844" y="2772000"/>
            <a:ext cx="7920000" cy="2268000"/>
          </a:xfrm>
        </p:spPr>
        <p:txBody>
          <a:bodyPr anchor="b"/>
          <a:lstStyle>
            <a:lvl1pPr algn="l">
              <a:defRPr sz="7000">
                <a:solidFill>
                  <a:schemeClr val="tx2"/>
                </a:solidFill>
              </a:defRPr>
            </a:lvl1pPr>
          </a:lstStyle>
          <a:p>
            <a:r>
              <a:rPr lang="en-GB" noProof="0" dirty="0"/>
              <a:t>Click to add thank you</a:t>
            </a:r>
          </a:p>
        </p:txBody>
      </p:sp>
      <p:sp>
        <p:nvSpPr>
          <p:cNvPr id="12" name="Subtitle 2">
            <a:extLst>
              <a:ext uri="{FF2B5EF4-FFF2-40B4-BE49-F238E27FC236}">
                <a16:creationId xmlns:a16="http://schemas.microsoft.com/office/drawing/2014/main" id="{452316B2-E41A-F51A-812D-361F3AED461F}"/>
              </a:ext>
            </a:extLst>
          </p:cNvPr>
          <p:cNvSpPr>
            <a:spLocks noGrp="1"/>
          </p:cNvSpPr>
          <p:nvPr>
            <p:ph type="subTitle" idx="1" hasCustomPrompt="1"/>
          </p:nvPr>
        </p:nvSpPr>
        <p:spPr>
          <a:xfrm>
            <a:off x="1008844" y="5398308"/>
            <a:ext cx="8820000" cy="1080000"/>
          </a:xfrm>
        </p:spPr>
        <p:txBody>
          <a:bodyPr/>
          <a:lstStyle>
            <a:lvl1pPr marL="0" indent="0" algn="l">
              <a:lnSpc>
                <a:spcPct val="110000"/>
              </a:lnSpc>
              <a:spcBef>
                <a:spcPts val="0"/>
              </a:spcBef>
              <a:buNone/>
              <a:defRPr sz="21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add contact information</a:t>
            </a:r>
          </a:p>
        </p:txBody>
      </p:sp>
      <p:pic>
        <p:nvPicPr>
          <p:cNvPr id="6" name="Picture 7">
            <a:extLst>
              <a:ext uri="{FF2B5EF4-FFF2-40B4-BE49-F238E27FC236}">
                <a16:creationId xmlns:a16="http://schemas.microsoft.com/office/drawing/2014/main" id="{184C6801-EB3D-F3A6-933B-9E5731F6991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72810" y="632555"/>
            <a:ext cx="4620210" cy="1584960"/>
          </a:xfrm>
          <a:prstGeom prst="rect">
            <a:avLst/>
          </a:prstGeom>
        </p:spPr>
      </p:pic>
    </p:spTree>
    <p:extLst>
      <p:ext uri="{BB962C8B-B14F-4D97-AF65-F5344CB8AC3E}">
        <p14:creationId xmlns:p14="http://schemas.microsoft.com/office/powerpoint/2010/main" val="407946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Otsikkosivu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15F022-D130-055E-5BC8-F42236B3668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a:extLst>
              <a:ext uri="{FF2B5EF4-FFF2-40B4-BE49-F238E27FC236}">
                <a16:creationId xmlns:a16="http://schemas.microsoft.com/office/drawing/2014/main" id="{25681A46-45FD-BB18-F86F-FC0430CE7DD5}"/>
              </a:ext>
            </a:extLst>
          </p:cNvPr>
          <p:cNvSpPr>
            <a:spLocks noGrp="1"/>
          </p:cNvSpPr>
          <p:nvPr>
            <p:ph type="ctrTitle"/>
          </p:nvPr>
        </p:nvSpPr>
        <p:spPr>
          <a:xfrm>
            <a:off x="1008000" y="2772000"/>
            <a:ext cx="8820000" cy="2268000"/>
          </a:xfrm>
        </p:spPr>
        <p:txBody>
          <a:bodyPr anchor="b"/>
          <a:lstStyle>
            <a:lvl1pPr algn="l">
              <a:defRPr sz="4400">
                <a:solidFill>
                  <a:schemeClr val="bg1"/>
                </a:solidFill>
              </a:defRPr>
            </a:lvl1pPr>
          </a:lstStyle>
          <a:p>
            <a:r>
              <a:rPr lang="en-GB" noProof="0"/>
              <a:t>Click to edit Master title style</a:t>
            </a:r>
            <a:endParaRPr lang="fi-FI" noProof="0"/>
          </a:p>
        </p:txBody>
      </p:sp>
      <p:sp>
        <p:nvSpPr>
          <p:cNvPr id="15" name="Subtitle 2">
            <a:extLst>
              <a:ext uri="{FF2B5EF4-FFF2-40B4-BE49-F238E27FC236}">
                <a16:creationId xmlns:a16="http://schemas.microsoft.com/office/drawing/2014/main" id="{DE8B5EA8-F84A-7809-7A11-F29623F2B654}"/>
              </a:ext>
            </a:extLst>
          </p:cNvPr>
          <p:cNvSpPr>
            <a:spLocks noGrp="1"/>
          </p:cNvSpPr>
          <p:nvPr>
            <p:ph type="subTitle" idx="1"/>
          </p:nvPr>
        </p:nvSpPr>
        <p:spPr>
          <a:xfrm>
            <a:off x="1008000" y="5400000"/>
            <a:ext cx="8820000" cy="1080000"/>
          </a:xfrm>
        </p:spPr>
        <p:txBody>
          <a:bodyPr/>
          <a:lstStyle>
            <a:lvl1pPr marL="0" indent="0" algn="l">
              <a:lnSpc>
                <a:spcPct val="110000"/>
              </a:lnSpc>
              <a:spcBef>
                <a:spcPts val="0"/>
              </a:spcBef>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fi-FI" noProof="0" dirty="0"/>
          </a:p>
        </p:txBody>
      </p:sp>
      <p:pic>
        <p:nvPicPr>
          <p:cNvPr id="12" name="Picture 11">
            <a:extLst>
              <a:ext uri="{FF2B5EF4-FFF2-40B4-BE49-F238E27FC236}">
                <a16:creationId xmlns:a16="http://schemas.microsoft.com/office/drawing/2014/main" id="{FC1588C0-3EAD-4501-429A-AD3B8048D154}"/>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87377" y="628996"/>
            <a:ext cx="5913120" cy="1554480"/>
          </a:xfrm>
          <a:prstGeom prst="rect">
            <a:avLst/>
          </a:prstGeom>
        </p:spPr>
      </p:pic>
    </p:spTree>
    <p:extLst>
      <p:ext uri="{BB962C8B-B14F-4D97-AF65-F5344CB8AC3E}">
        <p14:creationId xmlns:p14="http://schemas.microsoft.com/office/powerpoint/2010/main" val="1417604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15F022-D130-055E-5BC8-F42236B3668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B2A96D1-D678-2C20-182D-4C3003254570}"/>
              </a:ext>
            </a:extLst>
          </p:cNvPr>
          <p:cNvSpPr>
            <a:spLocks noGrp="1"/>
          </p:cNvSpPr>
          <p:nvPr>
            <p:ph type="ctrTitle"/>
          </p:nvPr>
        </p:nvSpPr>
        <p:spPr>
          <a:xfrm>
            <a:off x="1008000" y="2772000"/>
            <a:ext cx="8820000" cy="2268000"/>
          </a:xfrm>
        </p:spPr>
        <p:txBody>
          <a:bodyPr anchor="b"/>
          <a:lstStyle>
            <a:lvl1pPr algn="l">
              <a:defRPr sz="4400">
                <a:solidFill>
                  <a:schemeClr val="bg1"/>
                </a:solidFill>
              </a:defRPr>
            </a:lvl1pPr>
          </a:lstStyle>
          <a:p>
            <a:r>
              <a:rPr lang="en-GB" noProof="0"/>
              <a:t>Click to edit Master title style</a:t>
            </a:r>
          </a:p>
        </p:txBody>
      </p:sp>
      <p:sp>
        <p:nvSpPr>
          <p:cNvPr id="11" name="Subtitle 2">
            <a:extLst>
              <a:ext uri="{FF2B5EF4-FFF2-40B4-BE49-F238E27FC236}">
                <a16:creationId xmlns:a16="http://schemas.microsoft.com/office/drawing/2014/main" id="{B4C3A107-1030-BC82-80EF-558F32ABC140}"/>
              </a:ext>
            </a:extLst>
          </p:cNvPr>
          <p:cNvSpPr>
            <a:spLocks noGrp="1"/>
          </p:cNvSpPr>
          <p:nvPr>
            <p:ph type="subTitle" idx="1"/>
          </p:nvPr>
        </p:nvSpPr>
        <p:spPr>
          <a:xfrm>
            <a:off x="1008000" y="5400000"/>
            <a:ext cx="8820000" cy="1080000"/>
          </a:xfrm>
        </p:spPr>
        <p:txBody>
          <a:bodyPr/>
          <a:lstStyle>
            <a:lvl1pPr marL="0" indent="0" algn="l">
              <a:lnSpc>
                <a:spcPct val="110000"/>
              </a:lnSpc>
              <a:spcBef>
                <a:spcPts val="0"/>
              </a:spcBef>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GB" noProof="0" dirty="0"/>
          </a:p>
        </p:txBody>
      </p:sp>
      <p:pic>
        <p:nvPicPr>
          <p:cNvPr id="4" name="Picture 3">
            <a:extLst>
              <a:ext uri="{FF2B5EF4-FFF2-40B4-BE49-F238E27FC236}">
                <a16:creationId xmlns:a16="http://schemas.microsoft.com/office/drawing/2014/main" id="{3E1D018A-2E42-AA6A-B21F-95FC67F95AB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87377" y="628996"/>
            <a:ext cx="4526280" cy="1554480"/>
          </a:xfrm>
          <a:prstGeom prst="rect">
            <a:avLst/>
          </a:prstGeom>
        </p:spPr>
      </p:pic>
    </p:spTree>
    <p:extLst>
      <p:ext uri="{BB962C8B-B14F-4D97-AF65-F5344CB8AC3E}">
        <p14:creationId xmlns:p14="http://schemas.microsoft.com/office/powerpoint/2010/main" val="2739387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tsikkosivu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6FD0F8-8C5B-0C65-502E-3ACAC9A66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9900" y="0"/>
            <a:ext cx="5372100" cy="6858000"/>
          </a:xfrm>
          <a:prstGeom prst="rect">
            <a:avLst/>
          </a:prstGeom>
        </p:spPr>
      </p:pic>
      <p:sp>
        <p:nvSpPr>
          <p:cNvPr id="14" name="Title 1">
            <a:extLst>
              <a:ext uri="{FF2B5EF4-FFF2-40B4-BE49-F238E27FC236}">
                <a16:creationId xmlns:a16="http://schemas.microsoft.com/office/drawing/2014/main" id="{7B7AED6A-1B97-C622-1E10-035CE34A0FEB}"/>
              </a:ext>
            </a:extLst>
          </p:cNvPr>
          <p:cNvSpPr>
            <a:spLocks noGrp="1"/>
          </p:cNvSpPr>
          <p:nvPr>
            <p:ph type="ctrTitle"/>
          </p:nvPr>
        </p:nvSpPr>
        <p:spPr>
          <a:xfrm>
            <a:off x="1008000" y="2772000"/>
            <a:ext cx="7920000" cy="2268000"/>
          </a:xfrm>
        </p:spPr>
        <p:txBody>
          <a:bodyPr anchor="b"/>
          <a:lstStyle>
            <a:lvl1pPr algn="l">
              <a:defRPr sz="4400">
                <a:solidFill>
                  <a:schemeClr val="tx2"/>
                </a:solidFill>
              </a:defRPr>
            </a:lvl1pPr>
          </a:lstStyle>
          <a:p>
            <a:r>
              <a:rPr lang="en-GB" noProof="0"/>
              <a:t>Click to edit Master title style</a:t>
            </a:r>
            <a:endParaRPr lang="fi-FI" noProof="0" dirty="0"/>
          </a:p>
        </p:txBody>
      </p:sp>
      <p:sp>
        <p:nvSpPr>
          <p:cNvPr id="15" name="Subtitle 2">
            <a:extLst>
              <a:ext uri="{FF2B5EF4-FFF2-40B4-BE49-F238E27FC236}">
                <a16:creationId xmlns:a16="http://schemas.microsoft.com/office/drawing/2014/main" id="{AC5C4ED0-4811-7AA3-A67F-3AC1E80D6EB8}"/>
              </a:ext>
            </a:extLst>
          </p:cNvPr>
          <p:cNvSpPr>
            <a:spLocks noGrp="1"/>
          </p:cNvSpPr>
          <p:nvPr>
            <p:ph type="subTitle" idx="1"/>
          </p:nvPr>
        </p:nvSpPr>
        <p:spPr>
          <a:xfrm>
            <a:off x="1008000" y="5400000"/>
            <a:ext cx="8820000" cy="1080000"/>
          </a:xfrm>
        </p:spPr>
        <p:txBody>
          <a:bodyPr/>
          <a:lstStyle>
            <a:lvl1pPr marL="0" indent="0" algn="l">
              <a:lnSpc>
                <a:spcPct val="110000"/>
              </a:lnSpc>
              <a:spcBef>
                <a:spcPts val="0"/>
              </a:spcBef>
              <a:buNone/>
              <a:defRPr sz="21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fi-FI" noProof="0" dirty="0"/>
          </a:p>
        </p:txBody>
      </p:sp>
      <p:pic>
        <p:nvPicPr>
          <p:cNvPr id="11" name="Picture 10">
            <a:extLst>
              <a:ext uri="{FF2B5EF4-FFF2-40B4-BE49-F238E27FC236}">
                <a16:creationId xmlns:a16="http://schemas.microsoft.com/office/drawing/2014/main" id="{D5909EEF-A8D0-E8BE-D01F-29303BD22F3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74141" y="632555"/>
            <a:ext cx="6022848" cy="1584960"/>
          </a:xfrm>
          <a:prstGeom prst="rect">
            <a:avLst/>
          </a:prstGeom>
        </p:spPr>
      </p:pic>
    </p:spTree>
    <p:extLst>
      <p:ext uri="{BB962C8B-B14F-4D97-AF65-F5344CB8AC3E}">
        <p14:creationId xmlns:p14="http://schemas.microsoft.com/office/powerpoint/2010/main" val="12249451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6FD0F8-8C5B-0C65-502E-3ACAC9A66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9900" y="0"/>
            <a:ext cx="5372100" cy="6858000"/>
          </a:xfrm>
          <a:prstGeom prst="rect">
            <a:avLst/>
          </a:prstGeom>
        </p:spPr>
      </p:pic>
      <p:sp>
        <p:nvSpPr>
          <p:cNvPr id="6" name="Title 1">
            <a:extLst>
              <a:ext uri="{FF2B5EF4-FFF2-40B4-BE49-F238E27FC236}">
                <a16:creationId xmlns:a16="http://schemas.microsoft.com/office/drawing/2014/main" id="{C9465D80-04AA-0E2E-8F8E-B154F3104FB9}"/>
              </a:ext>
            </a:extLst>
          </p:cNvPr>
          <p:cNvSpPr>
            <a:spLocks noGrp="1"/>
          </p:cNvSpPr>
          <p:nvPr>
            <p:ph type="ctrTitle"/>
          </p:nvPr>
        </p:nvSpPr>
        <p:spPr>
          <a:xfrm>
            <a:off x="1008000" y="2772000"/>
            <a:ext cx="7920000" cy="2268000"/>
          </a:xfrm>
        </p:spPr>
        <p:txBody>
          <a:bodyPr anchor="b"/>
          <a:lstStyle>
            <a:lvl1pPr algn="l">
              <a:defRPr sz="4400">
                <a:solidFill>
                  <a:schemeClr val="tx2"/>
                </a:solidFill>
              </a:defRPr>
            </a:lvl1pPr>
          </a:lstStyle>
          <a:p>
            <a:r>
              <a:rPr lang="en-GB" noProof="0"/>
              <a:t>Click to edit Master title style</a:t>
            </a:r>
            <a:endParaRPr lang="en-GB" noProof="0" dirty="0"/>
          </a:p>
        </p:txBody>
      </p:sp>
      <p:sp>
        <p:nvSpPr>
          <p:cNvPr id="3" name="Subtitle 2">
            <a:extLst>
              <a:ext uri="{FF2B5EF4-FFF2-40B4-BE49-F238E27FC236}">
                <a16:creationId xmlns:a16="http://schemas.microsoft.com/office/drawing/2014/main" id="{21EF85BA-B76F-A15B-14E8-90F0DE066689}"/>
              </a:ext>
            </a:extLst>
          </p:cNvPr>
          <p:cNvSpPr>
            <a:spLocks noGrp="1"/>
          </p:cNvSpPr>
          <p:nvPr>
            <p:ph type="subTitle" idx="1"/>
          </p:nvPr>
        </p:nvSpPr>
        <p:spPr>
          <a:xfrm>
            <a:off x="1008000" y="5400000"/>
            <a:ext cx="8820000" cy="1080000"/>
          </a:xfrm>
        </p:spPr>
        <p:txBody>
          <a:bodyPr/>
          <a:lstStyle>
            <a:lvl1pPr marL="0" indent="0" algn="l">
              <a:lnSpc>
                <a:spcPct val="110000"/>
              </a:lnSpc>
              <a:spcBef>
                <a:spcPts val="0"/>
              </a:spcBef>
              <a:buNone/>
              <a:defRPr sz="21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Click to edit Master subtitle style</a:t>
            </a:r>
            <a:endParaRPr lang="en-GB" noProof="0" dirty="0"/>
          </a:p>
        </p:txBody>
      </p:sp>
      <p:pic>
        <p:nvPicPr>
          <p:cNvPr id="2" name="Picture 7">
            <a:extLst>
              <a:ext uri="{FF2B5EF4-FFF2-40B4-BE49-F238E27FC236}">
                <a16:creationId xmlns:a16="http://schemas.microsoft.com/office/drawing/2014/main" id="{D3709BFE-850F-520E-4B28-E759E820A9D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72810" y="632555"/>
            <a:ext cx="4620210" cy="1584960"/>
          </a:xfrm>
          <a:prstGeom prst="rect">
            <a:avLst/>
          </a:prstGeom>
        </p:spPr>
      </p:pic>
    </p:spTree>
    <p:extLst>
      <p:ext uri="{BB962C8B-B14F-4D97-AF65-F5344CB8AC3E}">
        <p14:creationId xmlns:p14="http://schemas.microsoft.com/office/powerpoint/2010/main" val="2573164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 tai nosto">
    <p:bg>
      <p:bgPr>
        <a:solidFill>
          <a:srgbClr val="DCE6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540000" y="1296000"/>
            <a:ext cx="7920000" cy="4320000"/>
          </a:xfrm>
        </p:spPr>
        <p:txBody>
          <a:bodyPr anchor="ctr" anchorCtr="0"/>
          <a:lstStyle>
            <a:lvl1pPr>
              <a:defRPr sz="4400"/>
            </a:lvl1pPr>
          </a:lstStyle>
          <a:p>
            <a:r>
              <a:rPr lang="en-GB"/>
              <a:t>Click to edit Master title style</a:t>
            </a:r>
            <a:endParaRPr lang="fi-FI"/>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42D23478-DA28-499F-9E3A-7BF7C64EAE2D}" type="datetime1">
              <a:rPr lang="fi-FI" smtClean="0"/>
              <a:t>27.10.2024</a:t>
            </a:fld>
            <a:endParaRPr lang="fi-FI"/>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538055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eksti yhdessä palstass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91EEF02A-D7A3-4E13-AE1B-190A07F052F5}" type="datetime1">
              <a:rPr lang="fi-FI" smtClean="0"/>
              <a:t>27.10.2024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90576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15F022-D130-055E-5BC8-F42236B3668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B2A96D1-D678-2C20-182D-4C3003254570}"/>
              </a:ext>
            </a:extLst>
          </p:cNvPr>
          <p:cNvSpPr>
            <a:spLocks noGrp="1"/>
          </p:cNvSpPr>
          <p:nvPr>
            <p:ph type="ctrTitle"/>
          </p:nvPr>
        </p:nvSpPr>
        <p:spPr>
          <a:xfrm>
            <a:off x="1008000" y="2772000"/>
            <a:ext cx="8820000" cy="2268000"/>
          </a:xfrm>
        </p:spPr>
        <p:txBody>
          <a:bodyPr anchor="b"/>
          <a:lstStyle>
            <a:lvl1pPr algn="l">
              <a:defRPr sz="4400">
                <a:solidFill>
                  <a:schemeClr val="bg1"/>
                </a:solidFill>
              </a:defRPr>
            </a:lvl1pPr>
          </a:lstStyle>
          <a:p>
            <a:r>
              <a:rPr lang="fi-FI" noProof="0"/>
              <a:t>Muokkaa perustyyl. napsautt.</a:t>
            </a:r>
            <a:endParaRPr lang="en-GB" noProof="0"/>
          </a:p>
        </p:txBody>
      </p:sp>
      <p:sp>
        <p:nvSpPr>
          <p:cNvPr id="11" name="Subtitle 2">
            <a:extLst>
              <a:ext uri="{FF2B5EF4-FFF2-40B4-BE49-F238E27FC236}">
                <a16:creationId xmlns:a16="http://schemas.microsoft.com/office/drawing/2014/main" id="{B4C3A107-1030-BC82-80EF-558F32ABC140}"/>
              </a:ext>
            </a:extLst>
          </p:cNvPr>
          <p:cNvSpPr>
            <a:spLocks noGrp="1"/>
          </p:cNvSpPr>
          <p:nvPr>
            <p:ph type="subTitle" idx="1"/>
          </p:nvPr>
        </p:nvSpPr>
        <p:spPr>
          <a:xfrm>
            <a:off x="1008000" y="5400000"/>
            <a:ext cx="8820000" cy="1080000"/>
          </a:xfrm>
        </p:spPr>
        <p:txBody>
          <a:bodyPr/>
          <a:lstStyle>
            <a:lvl1pPr marL="0" indent="0" algn="l">
              <a:lnSpc>
                <a:spcPct val="110000"/>
              </a:lnSpc>
              <a:spcBef>
                <a:spcPts val="0"/>
              </a:spcBef>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en-GB" noProof="0" dirty="0"/>
          </a:p>
        </p:txBody>
      </p:sp>
      <p:pic>
        <p:nvPicPr>
          <p:cNvPr id="4" name="Picture 3">
            <a:extLst>
              <a:ext uri="{FF2B5EF4-FFF2-40B4-BE49-F238E27FC236}">
                <a16:creationId xmlns:a16="http://schemas.microsoft.com/office/drawing/2014/main" id="{3E1D018A-2E42-AA6A-B21F-95FC67F95AB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87377" y="628996"/>
            <a:ext cx="4526280" cy="1554480"/>
          </a:xfrm>
          <a:prstGeom prst="rect">
            <a:avLst/>
          </a:prstGeom>
        </p:spPr>
      </p:pic>
    </p:spTree>
    <p:extLst>
      <p:ext uri="{BB962C8B-B14F-4D97-AF65-F5344CB8AC3E}">
        <p14:creationId xmlns:p14="http://schemas.microsoft.com/office/powerpoint/2010/main" val="331192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 preserve="1">
  <p:cSld name="Teksti kahdessa palstass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en-GB"/>
              <a:t>Click to edit Master title style</a:t>
            </a:r>
            <a:endParaRPr lang="en-GB" dirty="0"/>
          </a:p>
        </p:txBody>
      </p:sp>
      <p:pic>
        <p:nvPicPr>
          <p:cNvPr id="5" name="Picture 4">
            <a:extLst>
              <a:ext uri="{FF2B5EF4-FFF2-40B4-BE49-F238E27FC236}">
                <a16:creationId xmlns:a16="http://schemas.microsoft.com/office/drawing/2014/main" id="{7BFC131E-54B4-2FCA-A018-1232870998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7200" y="0"/>
            <a:ext cx="1574800" cy="1765300"/>
          </a:xfrm>
          <a:prstGeom prst="rect">
            <a:avLst/>
          </a:prstGeom>
        </p:spPr>
      </p:pic>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40000" y="1944000"/>
            <a:ext cx="5040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Content Placeholder 2">
            <a:extLst>
              <a:ext uri="{FF2B5EF4-FFF2-40B4-BE49-F238E27FC236}">
                <a16:creationId xmlns:a16="http://schemas.microsoft.com/office/drawing/2014/main" id="{27B41620-2747-4431-09FA-E6F2B5A08B2F}"/>
              </a:ext>
            </a:extLst>
          </p:cNvPr>
          <p:cNvSpPr>
            <a:spLocks noGrp="1"/>
          </p:cNvSpPr>
          <p:nvPr>
            <p:ph idx="13"/>
          </p:nvPr>
        </p:nvSpPr>
        <p:spPr>
          <a:xfrm>
            <a:off x="6098118" y="1944000"/>
            <a:ext cx="5040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91EEF02A-D7A3-4E13-AE1B-190A07F052F5}" type="datetime1">
              <a:rPr lang="fi-FI" smtClean="0"/>
              <a:t>27.10.2024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445388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eksti kahdessa palstassa ilman logo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40000" y="504000"/>
            <a:ext cx="10800000" cy="972000"/>
          </a:xfrm>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40000" y="1944000"/>
            <a:ext cx="5040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4" name="Content Placeholder 2">
            <a:extLst>
              <a:ext uri="{FF2B5EF4-FFF2-40B4-BE49-F238E27FC236}">
                <a16:creationId xmlns:a16="http://schemas.microsoft.com/office/drawing/2014/main" id="{27B41620-2747-4431-09FA-E6F2B5A08B2F}"/>
              </a:ext>
            </a:extLst>
          </p:cNvPr>
          <p:cNvSpPr>
            <a:spLocks noGrp="1"/>
          </p:cNvSpPr>
          <p:nvPr>
            <p:ph idx="13"/>
          </p:nvPr>
        </p:nvSpPr>
        <p:spPr>
          <a:xfrm>
            <a:off x="6098118" y="1944000"/>
            <a:ext cx="5040000" cy="432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91EEF02A-D7A3-4E13-AE1B-190A07F052F5}" type="datetime1">
              <a:rPr lang="fi-FI" smtClean="0"/>
              <a:t>27.10.2024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513312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uva j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40000" y="504000"/>
            <a:ext cx="3910080" cy="972000"/>
          </a:xfrm>
        </p:spPr>
        <p:txBody>
          <a:bodyPr/>
          <a:lstStyle/>
          <a:p>
            <a:r>
              <a:rPr lang="en-GB"/>
              <a:t>Click to edit Master title style</a:t>
            </a:r>
            <a:endParaRPr lang="en-GB" dirty="0"/>
          </a:p>
        </p:txBody>
      </p:sp>
      <p:pic>
        <p:nvPicPr>
          <p:cNvPr id="6" name="Picture 6">
            <a:extLst>
              <a:ext uri="{FF2B5EF4-FFF2-40B4-BE49-F238E27FC236}">
                <a16:creationId xmlns:a16="http://schemas.microsoft.com/office/drawing/2014/main" id="{B051437C-0EF8-B095-CBD9-7E4DDA75F41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7200" y="0"/>
            <a:ext cx="1574800" cy="1765300"/>
          </a:xfrm>
          <a:prstGeom prst="rect">
            <a:avLst/>
          </a:prstGeom>
        </p:spPr>
      </p:pic>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40000" y="1947545"/>
            <a:ext cx="391008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dirty="0"/>
          </a:p>
        </p:txBody>
      </p:sp>
      <p:sp>
        <p:nvSpPr>
          <p:cNvPr id="15" name="Kuvan paikkamerkki 14">
            <a:extLst>
              <a:ext uri="{FF2B5EF4-FFF2-40B4-BE49-F238E27FC236}">
                <a16:creationId xmlns:a16="http://schemas.microsoft.com/office/drawing/2014/main" id="{C2E2FDD9-0011-0032-9633-BE02FF653069}"/>
              </a:ext>
              <a:ext uri="{C183D7F6-B498-43B3-948B-1728B52AA6E4}">
                <adec:decorative xmlns:adec="http://schemas.microsoft.com/office/drawing/2017/decorative" val="1"/>
              </a:ext>
            </a:extLst>
          </p:cNvPr>
          <p:cNvSpPr>
            <a:spLocks noGrp="1"/>
          </p:cNvSpPr>
          <p:nvPr>
            <p:ph type="pic" sz="quarter" idx="13"/>
          </p:nvPr>
        </p:nvSpPr>
        <p:spPr>
          <a:xfrm>
            <a:off x="4837815" y="0"/>
            <a:ext cx="7354186" cy="6858000"/>
          </a:xfrm>
          <a:custGeom>
            <a:avLst/>
            <a:gdLst>
              <a:gd name="connsiteX0" fmla="*/ 0 w 7354186"/>
              <a:gd name="connsiteY0" fmla="*/ 0 h 6858000"/>
              <a:gd name="connsiteX1" fmla="*/ 5802099 w 7354186"/>
              <a:gd name="connsiteY1" fmla="*/ 0 h 6858000"/>
              <a:gd name="connsiteX2" fmla="*/ 5804765 w 7354186"/>
              <a:gd name="connsiteY2" fmla="*/ 9793 h 6858000"/>
              <a:gd name="connsiteX3" fmla="*/ 7247029 w 7354186"/>
              <a:gd name="connsiteY3" fmla="*/ 1694849 h 6858000"/>
              <a:gd name="connsiteX4" fmla="*/ 7354186 w 7354186"/>
              <a:gd name="connsiteY4" fmla="*/ 1751168 h 6858000"/>
              <a:gd name="connsiteX5" fmla="*/ 7354186 w 7354186"/>
              <a:gd name="connsiteY5" fmla="*/ 6858000 h 6858000"/>
              <a:gd name="connsiteX6" fmla="*/ 0 w 735418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4186" h="6858000">
                <a:moveTo>
                  <a:pt x="0" y="0"/>
                </a:moveTo>
                <a:lnTo>
                  <a:pt x="5802099" y="0"/>
                </a:lnTo>
                <a:lnTo>
                  <a:pt x="5804765" y="9793"/>
                </a:lnTo>
                <a:cubicBezTo>
                  <a:pt x="6032720" y="684081"/>
                  <a:pt x="6585722" y="1325209"/>
                  <a:pt x="7247029" y="1694849"/>
                </a:cubicBezTo>
                <a:lnTo>
                  <a:pt x="7354186" y="1751168"/>
                </a:lnTo>
                <a:lnTo>
                  <a:pt x="7354186" y="6858000"/>
                </a:lnTo>
                <a:lnTo>
                  <a:pt x="0" y="6858000"/>
                </a:lnTo>
                <a:close/>
              </a:path>
            </a:pathLst>
          </a:custGeom>
          <a:solidFill>
            <a:schemeClr val="bg1">
              <a:lumMod val="95000"/>
            </a:schemeClr>
          </a:solidFill>
        </p:spPr>
        <p:txBody>
          <a:bodyPr wrap="square" anchor="ctr" anchorCtr="0">
            <a:noAutofit/>
          </a:bodyPr>
          <a:lstStyle>
            <a:lvl1pPr marL="0" indent="0" algn="ctr">
              <a:buNone/>
              <a:defRPr sz="1800"/>
            </a:lvl1pPr>
          </a:lstStyle>
          <a:p>
            <a:r>
              <a:rPr lang="en-GB"/>
              <a:t>Click icon to add picture</a:t>
            </a:r>
            <a:endParaRPr lang="en-GB" dirty="0"/>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7F7E9C9C-FE9E-4FA1-B8C1-6AAD87E13D5D}" type="datetime1">
              <a:rPr lang="fi-FI" smtClean="0"/>
              <a:t>27.10.2024</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endParaRPr lang="fi-FI"/>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598715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Päätössivu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B40730-CE32-B1C7-3311-1B10395E734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1008844" y="2772000"/>
            <a:ext cx="8820000" cy="2268000"/>
          </a:xfrm>
        </p:spPr>
        <p:txBody>
          <a:bodyPr anchor="b"/>
          <a:lstStyle>
            <a:lvl1pPr algn="l">
              <a:defRPr sz="7000">
                <a:solidFill>
                  <a:schemeClr val="bg1"/>
                </a:solidFill>
              </a:defRPr>
            </a:lvl1pPr>
          </a:lstStyle>
          <a:p>
            <a:r>
              <a:rPr lang="en-GB" dirty="0" err="1"/>
              <a:t>Lisää</a:t>
            </a:r>
            <a:r>
              <a:rPr lang="en-GB" dirty="0"/>
              <a:t> </a:t>
            </a:r>
            <a:r>
              <a:rPr lang="en-GB" dirty="0" err="1"/>
              <a:t>kiitos-teksti</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1008844" y="5398308"/>
            <a:ext cx="8820000" cy="1080000"/>
          </a:xfrm>
        </p:spPr>
        <p:txBody>
          <a:bodyPr/>
          <a:lstStyle>
            <a:lvl1pPr marL="0" indent="0" algn="l">
              <a:lnSpc>
                <a:spcPct val="110000"/>
              </a:lnSpc>
              <a:spcBef>
                <a:spcPts val="0"/>
              </a:spcBef>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Lisää</a:t>
            </a:r>
            <a:r>
              <a:rPr lang="en-GB" dirty="0"/>
              <a:t> </a:t>
            </a:r>
            <a:r>
              <a:rPr lang="en-GB" dirty="0" err="1"/>
              <a:t>yhteystiedot</a:t>
            </a:r>
            <a:endParaRPr lang="en-GB" dirty="0"/>
          </a:p>
        </p:txBody>
      </p:sp>
      <p:pic>
        <p:nvPicPr>
          <p:cNvPr id="12" name="Picture 11">
            <a:extLst>
              <a:ext uri="{FF2B5EF4-FFF2-40B4-BE49-F238E27FC236}">
                <a16:creationId xmlns:a16="http://schemas.microsoft.com/office/drawing/2014/main" id="{21547312-7B0B-5791-E09D-3F49AAEABF5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87377" y="628996"/>
            <a:ext cx="5913120" cy="1554480"/>
          </a:xfrm>
          <a:prstGeom prst="rect">
            <a:avLst/>
          </a:prstGeom>
        </p:spPr>
      </p:pic>
    </p:spTree>
    <p:extLst>
      <p:ext uri="{BB962C8B-B14F-4D97-AF65-F5344CB8AC3E}">
        <p14:creationId xmlns:p14="http://schemas.microsoft.com/office/powerpoint/2010/main" val="18432777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ing Slid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B40730-CE32-B1C7-3311-1B10395E734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C30C0DAC-CC4B-6A1E-D27B-DBFDA6E9C59D}"/>
              </a:ext>
            </a:extLst>
          </p:cNvPr>
          <p:cNvSpPr>
            <a:spLocks noGrp="1"/>
          </p:cNvSpPr>
          <p:nvPr>
            <p:ph type="ctrTitle" hasCustomPrompt="1"/>
          </p:nvPr>
        </p:nvSpPr>
        <p:spPr>
          <a:xfrm>
            <a:off x="1008844" y="2772000"/>
            <a:ext cx="8820000" cy="2268000"/>
          </a:xfrm>
        </p:spPr>
        <p:txBody>
          <a:bodyPr anchor="b"/>
          <a:lstStyle>
            <a:lvl1pPr algn="l">
              <a:defRPr sz="7000">
                <a:solidFill>
                  <a:schemeClr val="bg1"/>
                </a:solidFill>
              </a:defRPr>
            </a:lvl1pPr>
          </a:lstStyle>
          <a:p>
            <a:r>
              <a:rPr lang="en-GB" noProof="0" dirty="0"/>
              <a:t>Click to add thank you</a:t>
            </a:r>
          </a:p>
        </p:txBody>
      </p:sp>
      <p:sp>
        <p:nvSpPr>
          <p:cNvPr id="13" name="Subtitle 2">
            <a:extLst>
              <a:ext uri="{FF2B5EF4-FFF2-40B4-BE49-F238E27FC236}">
                <a16:creationId xmlns:a16="http://schemas.microsoft.com/office/drawing/2014/main" id="{B66B7F71-CC97-2FF3-F0CB-AA7C46654202}"/>
              </a:ext>
            </a:extLst>
          </p:cNvPr>
          <p:cNvSpPr>
            <a:spLocks noGrp="1"/>
          </p:cNvSpPr>
          <p:nvPr>
            <p:ph type="subTitle" idx="1" hasCustomPrompt="1"/>
          </p:nvPr>
        </p:nvSpPr>
        <p:spPr>
          <a:xfrm>
            <a:off x="1008844" y="5398308"/>
            <a:ext cx="8820000" cy="1080000"/>
          </a:xfrm>
        </p:spPr>
        <p:txBody>
          <a:bodyPr/>
          <a:lstStyle>
            <a:lvl1pPr marL="0" indent="0" algn="l">
              <a:lnSpc>
                <a:spcPct val="110000"/>
              </a:lnSpc>
              <a:spcBef>
                <a:spcPts val="0"/>
              </a:spcBef>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add contact information</a:t>
            </a:r>
          </a:p>
        </p:txBody>
      </p:sp>
      <p:pic>
        <p:nvPicPr>
          <p:cNvPr id="4" name="Picture 3">
            <a:extLst>
              <a:ext uri="{FF2B5EF4-FFF2-40B4-BE49-F238E27FC236}">
                <a16:creationId xmlns:a16="http://schemas.microsoft.com/office/drawing/2014/main" id="{AEBAA81C-A76E-98B3-968F-604F022FDEA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87377" y="628996"/>
            <a:ext cx="4526280" cy="1554480"/>
          </a:xfrm>
          <a:prstGeom prst="rect">
            <a:avLst/>
          </a:prstGeom>
        </p:spPr>
      </p:pic>
    </p:spTree>
    <p:extLst>
      <p:ext uri="{BB962C8B-B14F-4D97-AF65-F5344CB8AC3E}">
        <p14:creationId xmlns:p14="http://schemas.microsoft.com/office/powerpoint/2010/main" val="332860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äätössivu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41C84D-2877-E8B9-5916-225E2637DE2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9900" y="0"/>
            <a:ext cx="5372100" cy="6858000"/>
          </a:xfrm>
          <a:prstGeom prst="rect">
            <a:avLst/>
          </a:prstGeom>
        </p:spPr>
      </p:pic>
      <p:sp>
        <p:nvSpPr>
          <p:cNvPr id="15" name="Title 1">
            <a:extLst>
              <a:ext uri="{FF2B5EF4-FFF2-40B4-BE49-F238E27FC236}">
                <a16:creationId xmlns:a16="http://schemas.microsoft.com/office/drawing/2014/main" id="{9E14E13C-5E84-7112-6E01-EA7D87E2B5AD}"/>
              </a:ext>
            </a:extLst>
          </p:cNvPr>
          <p:cNvSpPr>
            <a:spLocks noGrp="1"/>
          </p:cNvSpPr>
          <p:nvPr>
            <p:ph type="ctrTitle" hasCustomPrompt="1"/>
          </p:nvPr>
        </p:nvSpPr>
        <p:spPr>
          <a:xfrm>
            <a:off x="1008844" y="2772000"/>
            <a:ext cx="7920000" cy="2268000"/>
          </a:xfrm>
        </p:spPr>
        <p:txBody>
          <a:bodyPr anchor="b"/>
          <a:lstStyle>
            <a:lvl1pPr algn="l">
              <a:defRPr sz="7000">
                <a:solidFill>
                  <a:schemeClr val="tx2"/>
                </a:solidFill>
              </a:defRPr>
            </a:lvl1pPr>
          </a:lstStyle>
          <a:p>
            <a:r>
              <a:rPr lang="fi-FI" noProof="0" dirty="0"/>
              <a:t>Lisää kiitos-teksti</a:t>
            </a:r>
          </a:p>
        </p:txBody>
      </p:sp>
      <p:sp>
        <p:nvSpPr>
          <p:cNvPr id="16" name="Subtitle 2">
            <a:extLst>
              <a:ext uri="{FF2B5EF4-FFF2-40B4-BE49-F238E27FC236}">
                <a16:creationId xmlns:a16="http://schemas.microsoft.com/office/drawing/2014/main" id="{B6320DF0-9F40-A0BB-B6F5-E412475CCD37}"/>
              </a:ext>
            </a:extLst>
          </p:cNvPr>
          <p:cNvSpPr>
            <a:spLocks noGrp="1"/>
          </p:cNvSpPr>
          <p:nvPr>
            <p:ph type="subTitle" idx="1" hasCustomPrompt="1"/>
          </p:nvPr>
        </p:nvSpPr>
        <p:spPr>
          <a:xfrm>
            <a:off x="1008844" y="5398308"/>
            <a:ext cx="8820000" cy="1080000"/>
          </a:xfrm>
        </p:spPr>
        <p:txBody>
          <a:bodyPr/>
          <a:lstStyle>
            <a:lvl1pPr marL="0" indent="0" algn="l">
              <a:lnSpc>
                <a:spcPct val="110000"/>
              </a:lnSpc>
              <a:spcBef>
                <a:spcPts val="0"/>
              </a:spcBef>
              <a:buNone/>
              <a:defRPr sz="21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yhteystiedot</a:t>
            </a:r>
          </a:p>
        </p:txBody>
      </p:sp>
      <p:pic>
        <p:nvPicPr>
          <p:cNvPr id="5" name="Picture 4">
            <a:extLst>
              <a:ext uri="{FF2B5EF4-FFF2-40B4-BE49-F238E27FC236}">
                <a16:creationId xmlns:a16="http://schemas.microsoft.com/office/drawing/2014/main" id="{2A954F5B-20DA-29D3-29E2-B2297763792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74141" y="632555"/>
            <a:ext cx="6022848" cy="1584960"/>
          </a:xfrm>
          <a:prstGeom prst="rect">
            <a:avLst/>
          </a:prstGeom>
        </p:spPr>
      </p:pic>
    </p:spTree>
    <p:extLst>
      <p:ext uri="{BB962C8B-B14F-4D97-AF65-F5344CB8AC3E}">
        <p14:creationId xmlns:p14="http://schemas.microsoft.com/office/powerpoint/2010/main" val="4068073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nding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41C84D-2877-E8B9-5916-225E2637DE2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9900" y="0"/>
            <a:ext cx="5372100" cy="6858000"/>
          </a:xfrm>
          <a:prstGeom prst="rect">
            <a:avLst/>
          </a:prstGeom>
        </p:spPr>
      </p:pic>
      <p:sp>
        <p:nvSpPr>
          <p:cNvPr id="11" name="Title 1">
            <a:extLst>
              <a:ext uri="{FF2B5EF4-FFF2-40B4-BE49-F238E27FC236}">
                <a16:creationId xmlns:a16="http://schemas.microsoft.com/office/drawing/2014/main" id="{8758CB79-F0B5-A013-A63A-F39231B382FA}"/>
              </a:ext>
            </a:extLst>
          </p:cNvPr>
          <p:cNvSpPr>
            <a:spLocks noGrp="1"/>
          </p:cNvSpPr>
          <p:nvPr>
            <p:ph type="ctrTitle" hasCustomPrompt="1"/>
          </p:nvPr>
        </p:nvSpPr>
        <p:spPr>
          <a:xfrm>
            <a:off x="1008844" y="2772000"/>
            <a:ext cx="7920000" cy="2268000"/>
          </a:xfrm>
        </p:spPr>
        <p:txBody>
          <a:bodyPr anchor="b"/>
          <a:lstStyle>
            <a:lvl1pPr algn="l">
              <a:defRPr sz="7000">
                <a:solidFill>
                  <a:schemeClr val="tx2"/>
                </a:solidFill>
              </a:defRPr>
            </a:lvl1pPr>
          </a:lstStyle>
          <a:p>
            <a:r>
              <a:rPr lang="en-GB" noProof="0" dirty="0"/>
              <a:t>Click to add thank you</a:t>
            </a:r>
          </a:p>
        </p:txBody>
      </p:sp>
      <p:sp>
        <p:nvSpPr>
          <p:cNvPr id="12" name="Subtitle 2">
            <a:extLst>
              <a:ext uri="{FF2B5EF4-FFF2-40B4-BE49-F238E27FC236}">
                <a16:creationId xmlns:a16="http://schemas.microsoft.com/office/drawing/2014/main" id="{452316B2-E41A-F51A-812D-361F3AED461F}"/>
              </a:ext>
            </a:extLst>
          </p:cNvPr>
          <p:cNvSpPr>
            <a:spLocks noGrp="1"/>
          </p:cNvSpPr>
          <p:nvPr>
            <p:ph type="subTitle" idx="1" hasCustomPrompt="1"/>
          </p:nvPr>
        </p:nvSpPr>
        <p:spPr>
          <a:xfrm>
            <a:off x="1008844" y="5398308"/>
            <a:ext cx="8820000" cy="1080000"/>
          </a:xfrm>
        </p:spPr>
        <p:txBody>
          <a:bodyPr/>
          <a:lstStyle>
            <a:lvl1pPr marL="0" indent="0" algn="l">
              <a:lnSpc>
                <a:spcPct val="110000"/>
              </a:lnSpc>
              <a:spcBef>
                <a:spcPts val="0"/>
              </a:spcBef>
              <a:buNone/>
              <a:defRPr sz="21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add contact information</a:t>
            </a:r>
          </a:p>
        </p:txBody>
      </p:sp>
      <p:pic>
        <p:nvPicPr>
          <p:cNvPr id="6" name="Picture 7">
            <a:extLst>
              <a:ext uri="{FF2B5EF4-FFF2-40B4-BE49-F238E27FC236}">
                <a16:creationId xmlns:a16="http://schemas.microsoft.com/office/drawing/2014/main" id="{184C6801-EB3D-F3A6-933B-9E5731F69912}"/>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72810" y="632555"/>
            <a:ext cx="4620210" cy="1584960"/>
          </a:xfrm>
          <a:prstGeom prst="rect">
            <a:avLst/>
          </a:prstGeom>
        </p:spPr>
      </p:pic>
    </p:spTree>
    <p:extLst>
      <p:ext uri="{BB962C8B-B14F-4D97-AF65-F5344CB8AC3E}">
        <p14:creationId xmlns:p14="http://schemas.microsoft.com/office/powerpoint/2010/main" val="1263300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Otsikkosivu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15F022-D130-055E-5BC8-F42236B3668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a:extLst>
              <a:ext uri="{FF2B5EF4-FFF2-40B4-BE49-F238E27FC236}">
                <a16:creationId xmlns:a16="http://schemas.microsoft.com/office/drawing/2014/main" id="{25681A46-45FD-BB18-F86F-FC0430CE7DD5}"/>
              </a:ext>
            </a:extLst>
          </p:cNvPr>
          <p:cNvSpPr>
            <a:spLocks noGrp="1"/>
          </p:cNvSpPr>
          <p:nvPr>
            <p:ph type="ctrTitle"/>
          </p:nvPr>
        </p:nvSpPr>
        <p:spPr>
          <a:xfrm>
            <a:off x="1008000" y="2772000"/>
            <a:ext cx="8820000" cy="2268000"/>
          </a:xfrm>
        </p:spPr>
        <p:txBody>
          <a:bodyPr anchor="b"/>
          <a:lstStyle>
            <a:lvl1pPr algn="l">
              <a:defRPr sz="4400">
                <a:solidFill>
                  <a:schemeClr val="bg1"/>
                </a:solidFill>
              </a:defRPr>
            </a:lvl1pPr>
          </a:lstStyle>
          <a:p>
            <a:endParaRPr lang="fi-FI" noProof="0"/>
          </a:p>
        </p:txBody>
      </p:sp>
      <p:sp>
        <p:nvSpPr>
          <p:cNvPr id="15" name="Subtitle 2">
            <a:extLst>
              <a:ext uri="{FF2B5EF4-FFF2-40B4-BE49-F238E27FC236}">
                <a16:creationId xmlns:a16="http://schemas.microsoft.com/office/drawing/2014/main" id="{DE8B5EA8-F84A-7809-7A11-F29623F2B654}"/>
              </a:ext>
            </a:extLst>
          </p:cNvPr>
          <p:cNvSpPr>
            <a:spLocks noGrp="1"/>
          </p:cNvSpPr>
          <p:nvPr>
            <p:ph type="subTitle" idx="1"/>
          </p:nvPr>
        </p:nvSpPr>
        <p:spPr>
          <a:xfrm>
            <a:off x="1008000" y="5400000"/>
            <a:ext cx="8820000" cy="1080000"/>
          </a:xfrm>
        </p:spPr>
        <p:txBody>
          <a:bodyPr/>
          <a:lstStyle>
            <a:lvl1pPr marL="0" indent="0" algn="l">
              <a:lnSpc>
                <a:spcPct val="110000"/>
              </a:lnSpc>
              <a:spcBef>
                <a:spcPts val="0"/>
              </a:spcBef>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noProof="0" dirty="0"/>
          </a:p>
        </p:txBody>
      </p:sp>
      <p:pic>
        <p:nvPicPr>
          <p:cNvPr id="12" name="Picture 11">
            <a:extLst>
              <a:ext uri="{FF2B5EF4-FFF2-40B4-BE49-F238E27FC236}">
                <a16:creationId xmlns:a16="http://schemas.microsoft.com/office/drawing/2014/main" id="{FC1588C0-3EAD-4501-429A-AD3B8048D154}"/>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87377" y="628996"/>
            <a:ext cx="5913120" cy="1554480"/>
          </a:xfrm>
          <a:prstGeom prst="rect">
            <a:avLst/>
          </a:prstGeom>
        </p:spPr>
      </p:pic>
    </p:spTree>
    <p:extLst>
      <p:ext uri="{BB962C8B-B14F-4D97-AF65-F5344CB8AC3E}">
        <p14:creationId xmlns:p14="http://schemas.microsoft.com/office/powerpoint/2010/main" val="26005690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15F022-D130-055E-5BC8-F42236B3668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DB2A96D1-D678-2C20-182D-4C3003254570}"/>
              </a:ext>
            </a:extLst>
          </p:cNvPr>
          <p:cNvSpPr>
            <a:spLocks noGrp="1"/>
          </p:cNvSpPr>
          <p:nvPr>
            <p:ph type="ctrTitle"/>
          </p:nvPr>
        </p:nvSpPr>
        <p:spPr>
          <a:xfrm>
            <a:off x="1008000" y="2772000"/>
            <a:ext cx="8820000" cy="2268000"/>
          </a:xfrm>
        </p:spPr>
        <p:txBody>
          <a:bodyPr anchor="b"/>
          <a:lstStyle>
            <a:lvl1pPr algn="l">
              <a:defRPr sz="4400">
                <a:solidFill>
                  <a:schemeClr val="bg1"/>
                </a:solidFill>
              </a:defRPr>
            </a:lvl1pPr>
          </a:lstStyle>
          <a:p>
            <a:endParaRPr lang="en-GB" noProof="0"/>
          </a:p>
        </p:txBody>
      </p:sp>
      <p:sp>
        <p:nvSpPr>
          <p:cNvPr id="11" name="Subtitle 2">
            <a:extLst>
              <a:ext uri="{FF2B5EF4-FFF2-40B4-BE49-F238E27FC236}">
                <a16:creationId xmlns:a16="http://schemas.microsoft.com/office/drawing/2014/main" id="{B4C3A107-1030-BC82-80EF-558F32ABC140}"/>
              </a:ext>
            </a:extLst>
          </p:cNvPr>
          <p:cNvSpPr>
            <a:spLocks noGrp="1"/>
          </p:cNvSpPr>
          <p:nvPr>
            <p:ph type="subTitle" idx="1"/>
          </p:nvPr>
        </p:nvSpPr>
        <p:spPr>
          <a:xfrm>
            <a:off x="1008000" y="5400000"/>
            <a:ext cx="8820000" cy="1080000"/>
          </a:xfrm>
        </p:spPr>
        <p:txBody>
          <a:bodyPr/>
          <a:lstStyle>
            <a:lvl1pPr marL="0" indent="0" algn="l">
              <a:lnSpc>
                <a:spcPct val="110000"/>
              </a:lnSpc>
              <a:spcBef>
                <a:spcPts val="0"/>
              </a:spcBef>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p:txBody>
      </p:sp>
      <p:pic>
        <p:nvPicPr>
          <p:cNvPr id="4" name="Picture 3">
            <a:extLst>
              <a:ext uri="{FF2B5EF4-FFF2-40B4-BE49-F238E27FC236}">
                <a16:creationId xmlns:a16="http://schemas.microsoft.com/office/drawing/2014/main" id="{3E1D018A-2E42-AA6A-B21F-95FC67F95AB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87377" y="628996"/>
            <a:ext cx="4526280" cy="1554480"/>
          </a:xfrm>
          <a:prstGeom prst="rect">
            <a:avLst/>
          </a:prstGeom>
        </p:spPr>
      </p:pic>
    </p:spTree>
    <p:extLst>
      <p:ext uri="{BB962C8B-B14F-4D97-AF65-F5344CB8AC3E}">
        <p14:creationId xmlns:p14="http://schemas.microsoft.com/office/powerpoint/2010/main" val="934178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tsikkosivu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6FD0F8-8C5B-0C65-502E-3ACAC9A66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9900" y="0"/>
            <a:ext cx="5372100" cy="6858000"/>
          </a:xfrm>
          <a:prstGeom prst="rect">
            <a:avLst/>
          </a:prstGeom>
        </p:spPr>
      </p:pic>
      <p:sp>
        <p:nvSpPr>
          <p:cNvPr id="14" name="Title 1">
            <a:extLst>
              <a:ext uri="{FF2B5EF4-FFF2-40B4-BE49-F238E27FC236}">
                <a16:creationId xmlns:a16="http://schemas.microsoft.com/office/drawing/2014/main" id="{7B7AED6A-1B97-C622-1E10-035CE34A0FEB}"/>
              </a:ext>
            </a:extLst>
          </p:cNvPr>
          <p:cNvSpPr>
            <a:spLocks noGrp="1"/>
          </p:cNvSpPr>
          <p:nvPr>
            <p:ph type="ctrTitle"/>
          </p:nvPr>
        </p:nvSpPr>
        <p:spPr>
          <a:xfrm>
            <a:off x="1008000" y="2772000"/>
            <a:ext cx="7920000" cy="2268000"/>
          </a:xfrm>
        </p:spPr>
        <p:txBody>
          <a:bodyPr anchor="b"/>
          <a:lstStyle>
            <a:lvl1pPr algn="l">
              <a:defRPr sz="4400">
                <a:solidFill>
                  <a:schemeClr val="tx2"/>
                </a:solidFill>
              </a:defRPr>
            </a:lvl1pPr>
          </a:lstStyle>
          <a:p>
            <a:endParaRPr lang="fi-FI" noProof="0" dirty="0"/>
          </a:p>
        </p:txBody>
      </p:sp>
      <p:sp>
        <p:nvSpPr>
          <p:cNvPr id="15" name="Subtitle 2">
            <a:extLst>
              <a:ext uri="{FF2B5EF4-FFF2-40B4-BE49-F238E27FC236}">
                <a16:creationId xmlns:a16="http://schemas.microsoft.com/office/drawing/2014/main" id="{AC5C4ED0-4811-7AA3-A67F-3AC1E80D6EB8}"/>
              </a:ext>
            </a:extLst>
          </p:cNvPr>
          <p:cNvSpPr>
            <a:spLocks noGrp="1"/>
          </p:cNvSpPr>
          <p:nvPr>
            <p:ph type="subTitle" idx="1"/>
          </p:nvPr>
        </p:nvSpPr>
        <p:spPr>
          <a:xfrm>
            <a:off x="1008000" y="5400000"/>
            <a:ext cx="8820000" cy="1080000"/>
          </a:xfrm>
        </p:spPr>
        <p:txBody>
          <a:bodyPr/>
          <a:lstStyle>
            <a:lvl1pPr marL="0" indent="0" algn="l">
              <a:lnSpc>
                <a:spcPct val="110000"/>
              </a:lnSpc>
              <a:spcBef>
                <a:spcPts val="0"/>
              </a:spcBef>
              <a:buNone/>
              <a:defRPr sz="21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fi-FI" noProof="0" dirty="0"/>
          </a:p>
        </p:txBody>
      </p:sp>
      <p:pic>
        <p:nvPicPr>
          <p:cNvPr id="11" name="Picture 10">
            <a:extLst>
              <a:ext uri="{FF2B5EF4-FFF2-40B4-BE49-F238E27FC236}">
                <a16:creationId xmlns:a16="http://schemas.microsoft.com/office/drawing/2014/main" id="{D5909EEF-A8D0-E8BE-D01F-29303BD22F3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74141" y="632555"/>
            <a:ext cx="6022848" cy="1584960"/>
          </a:xfrm>
          <a:prstGeom prst="rect">
            <a:avLst/>
          </a:prstGeom>
        </p:spPr>
      </p:pic>
    </p:spTree>
    <p:extLst>
      <p:ext uri="{BB962C8B-B14F-4D97-AF65-F5344CB8AC3E}">
        <p14:creationId xmlns:p14="http://schemas.microsoft.com/office/powerpoint/2010/main" val="2869530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sivu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6FD0F8-8C5B-0C65-502E-3ACAC9A66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9900" y="0"/>
            <a:ext cx="5372100" cy="6858000"/>
          </a:xfrm>
          <a:prstGeom prst="rect">
            <a:avLst/>
          </a:prstGeom>
        </p:spPr>
      </p:pic>
      <p:sp>
        <p:nvSpPr>
          <p:cNvPr id="14" name="Title 1">
            <a:extLst>
              <a:ext uri="{FF2B5EF4-FFF2-40B4-BE49-F238E27FC236}">
                <a16:creationId xmlns:a16="http://schemas.microsoft.com/office/drawing/2014/main" id="{7B7AED6A-1B97-C622-1E10-035CE34A0FEB}"/>
              </a:ext>
            </a:extLst>
          </p:cNvPr>
          <p:cNvSpPr>
            <a:spLocks noGrp="1"/>
          </p:cNvSpPr>
          <p:nvPr>
            <p:ph type="ctrTitle"/>
          </p:nvPr>
        </p:nvSpPr>
        <p:spPr>
          <a:xfrm>
            <a:off x="1008000" y="2772000"/>
            <a:ext cx="7920000" cy="2268000"/>
          </a:xfrm>
        </p:spPr>
        <p:txBody>
          <a:bodyPr anchor="b"/>
          <a:lstStyle>
            <a:lvl1pPr algn="l">
              <a:defRPr sz="4400">
                <a:solidFill>
                  <a:schemeClr val="tx2"/>
                </a:solidFill>
              </a:defRPr>
            </a:lvl1pPr>
          </a:lstStyle>
          <a:p>
            <a:r>
              <a:rPr lang="fi-FI" noProof="0"/>
              <a:t>Muokkaa perustyyl. napsautt.</a:t>
            </a:r>
            <a:endParaRPr lang="fi-FI" noProof="0" dirty="0"/>
          </a:p>
        </p:txBody>
      </p:sp>
      <p:sp>
        <p:nvSpPr>
          <p:cNvPr id="15" name="Subtitle 2">
            <a:extLst>
              <a:ext uri="{FF2B5EF4-FFF2-40B4-BE49-F238E27FC236}">
                <a16:creationId xmlns:a16="http://schemas.microsoft.com/office/drawing/2014/main" id="{AC5C4ED0-4811-7AA3-A67F-3AC1E80D6EB8}"/>
              </a:ext>
            </a:extLst>
          </p:cNvPr>
          <p:cNvSpPr>
            <a:spLocks noGrp="1"/>
          </p:cNvSpPr>
          <p:nvPr>
            <p:ph type="subTitle" idx="1"/>
          </p:nvPr>
        </p:nvSpPr>
        <p:spPr>
          <a:xfrm>
            <a:off x="1008000" y="5400000"/>
            <a:ext cx="8820000" cy="1080000"/>
          </a:xfrm>
        </p:spPr>
        <p:txBody>
          <a:bodyPr/>
          <a:lstStyle>
            <a:lvl1pPr marL="0" indent="0" algn="l">
              <a:lnSpc>
                <a:spcPct val="110000"/>
              </a:lnSpc>
              <a:spcBef>
                <a:spcPts val="0"/>
              </a:spcBef>
              <a:buNone/>
              <a:defRPr sz="21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fi-FI" noProof="0" dirty="0"/>
          </a:p>
        </p:txBody>
      </p:sp>
      <p:pic>
        <p:nvPicPr>
          <p:cNvPr id="11" name="Picture 10">
            <a:extLst>
              <a:ext uri="{FF2B5EF4-FFF2-40B4-BE49-F238E27FC236}">
                <a16:creationId xmlns:a16="http://schemas.microsoft.com/office/drawing/2014/main" id="{D5909EEF-A8D0-E8BE-D01F-29303BD22F3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74141" y="632555"/>
            <a:ext cx="6022848" cy="1584960"/>
          </a:xfrm>
          <a:prstGeom prst="rect">
            <a:avLst/>
          </a:prstGeom>
        </p:spPr>
      </p:pic>
    </p:spTree>
    <p:extLst>
      <p:ext uri="{BB962C8B-B14F-4D97-AF65-F5344CB8AC3E}">
        <p14:creationId xmlns:p14="http://schemas.microsoft.com/office/powerpoint/2010/main" val="29857691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6FD0F8-8C5B-0C65-502E-3ACAC9A66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9900" y="0"/>
            <a:ext cx="5372100" cy="6858000"/>
          </a:xfrm>
          <a:prstGeom prst="rect">
            <a:avLst/>
          </a:prstGeom>
        </p:spPr>
      </p:pic>
      <p:sp>
        <p:nvSpPr>
          <p:cNvPr id="6" name="Title 1">
            <a:extLst>
              <a:ext uri="{FF2B5EF4-FFF2-40B4-BE49-F238E27FC236}">
                <a16:creationId xmlns:a16="http://schemas.microsoft.com/office/drawing/2014/main" id="{C9465D80-04AA-0E2E-8F8E-B154F3104FB9}"/>
              </a:ext>
            </a:extLst>
          </p:cNvPr>
          <p:cNvSpPr>
            <a:spLocks noGrp="1"/>
          </p:cNvSpPr>
          <p:nvPr>
            <p:ph type="ctrTitle"/>
          </p:nvPr>
        </p:nvSpPr>
        <p:spPr>
          <a:xfrm>
            <a:off x="1008000" y="2772000"/>
            <a:ext cx="7920000" cy="2268000"/>
          </a:xfrm>
        </p:spPr>
        <p:txBody>
          <a:bodyPr anchor="b"/>
          <a:lstStyle>
            <a:lvl1pPr algn="l">
              <a:defRPr sz="4400">
                <a:solidFill>
                  <a:schemeClr val="tx2"/>
                </a:solidFill>
              </a:defRPr>
            </a:lvl1pPr>
          </a:lstStyle>
          <a:p>
            <a:endParaRPr lang="en-GB" noProof="0" dirty="0"/>
          </a:p>
        </p:txBody>
      </p:sp>
      <p:sp>
        <p:nvSpPr>
          <p:cNvPr id="3" name="Subtitle 2">
            <a:extLst>
              <a:ext uri="{FF2B5EF4-FFF2-40B4-BE49-F238E27FC236}">
                <a16:creationId xmlns:a16="http://schemas.microsoft.com/office/drawing/2014/main" id="{21EF85BA-B76F-A15B-14E8-90F0DE066689}"/>
              </a:ext>
            </a:extLst>
          </p:cNvPr>
          <p:cNvSpPr>
            <a:spLocks noGrp="1"/>
          </p:cNvSpPr>
          <p:nvPr>
            <p:ph type="subTitle" idx="1"/>
          </p:nvPr>
        </p:nvSpPr>
        <p:spPr>
          <a:xfrm>
            <a:off x="1008000" y="5400000"/>
            <a:ext cx="8820000" cy="1080000"/>
          </a:xfrm>
        </p:spPr>
        <p:txBody>
          <a:bodyPr/>
          <a:lstStyle>
            <a:lvl1pPr marL="0" indent="0" algn="l">
              <a:lnSpc>
                <a:spcPct val="110000"/>
              </a:lnSpc>
              <a:spcBef>
                <a:spcPts val="0"/>
              </a:spcBef>
              <a:buNone/>
              <a:defRPr sz="21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noProof="0" dirty="0"/>
          </a:p>
        </p:txBody>
      </p:sp>
      <p:pic>
        <p:nvPicPr>
          <p:cNvPr id="2" name="Picture 7">
            <a:extLst>
              <a:ext uri="{FF2B5EF4-FFF2-40B4-BE49-F238E27FC236}">
                <a16:creationId xmlns:a16="http://schemas.microsoft.com/office/drawing/2014/main" id="{D3709BFE-850F-520E-4B28-E759E820A9DA}"/>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72810" y="632555"/>
            <a:ext cx="4620210" cy="1584960"/>
          </a:xfrm>
          <a:prstGeom prst="rect">
            <a:avLst/>
          </a:prstGeom>
        </p:spPr>
      </p:pic>
    </p:spTree>
    <p:extLst>
      <p:ext uri="{BB962C8B-B14F-4D97-AF65-F5344CB8AC3E}">
        <p14:creationId xmlns:p14="http://schemas.microsoft.com/office/powerpoint/2010/main" val="373221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äliotsikko tai nosto">
    <p:bg>
      <p:bgPr>
        <a:solidFill>
          <a:srgbClr val="DCE6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540000" y="1296000"/>
            <a:ext cx="7920000" cy="4320000"/>
          </a:xfrm>
        </p:spPr>
        <p:txBody>
          <a:bodyPr anchor="ctr" anchorCtr="0"/>
          <a:lstStyle>
            <a:lvl1pPr>
              <a:defRPr sz="4400"/>
            </a:lvl1pPr>
          </a:lstStyle>
          <a:p>
            <a:endParaRPr lang="fi-FI"/>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42D23478-DA28-499F-9E3A-7BF7C64EAE2D}" type="datetime1">
              <a:rPr lang="fi-FI" smtClean="0"/>
              <a:t>27.10.2024</a:t>
            </a:fld>
            <a:endParaRPr lang="fi-FI"/>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739580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eksti yhdessä palstass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91EEF02A-D7A3-4E13-AE1B-190A07F052F5}" type="datetime1">
              <a:rPr lang="fi-FI" smtClean="0"/>
              <a:t>27.10.2024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3216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 preserve="1">
  <p:cSld name="Teksti kahdessa palstass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endParaRPr lang="en-GB" dirty="0"/>
          </a:p>
        </p:txBody>
      </p:sp>
      <p:pic>
        <p:nvPicPr>
          <p:cNvPr id="5" name="Picture 4">
            <a:extLst>
              <a:ext uri="{FF2B5EF4-FFF2-40B4-BE49-F238E27FC236}">
                <a16:creationId xmlns:a16="http://schemas.microsoft.com/office/drawing/2014/main" id="{7BFC131E-54B4-2FCA-A018-1232870998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7200" y="0"/>
            <a:ext cx="1574800" cy="1765300"/>
          </a:xfrm>
          <a:prstGeom prst="rect">
            <a:avLst/>
          </a:prstGeom>
        </p:spPr>
      </p:pic>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40000" y="1944000"/>
            <a:ext cx="5040000" cy="432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Content Placeholder 2">
            <a:extLst>
              <a:ext uri="{FF2B5EF4-FFF2-40B4-BE49-F238E27FC236}">
                <a16:creationId xmlns:a16="http://schemas.microsoft.com/office/drawing/2014/main" id="{27B41620-2747-4431-09FA-E6F2B5A08B2F}"/>
              </a:ext>
            </a:extLst>
          </p:cNvPr>
          <p:cNvSpPr>
            <a:spLocks noGrp="1"/>
          </p:cNvSpPr>
          <p:nvPr>
            <p:ph idx="13"/>
          </p:nvPr>
        </p:nvSpPr>
        <p:spPr>
          <a:xfrm>
            <a:off x="6098118" y="1944000"/>
            <a:ext cx="5040000" cy="432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91EEF02A-D7A3-4E13-AE1B-190A07F052F5}" type="datetime1">
              <a:rPr lang="fi-FI" smtClean="0"/>
              <a:t>27.10.2024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4092639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Teksti kahdessa palstassa ilman logo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40000" y="504000"/>
            <a:ext cx="10800000" cy="972000"/>
          </a:xfrm>
        </p:spPr>
        <p:txBody>
          <a:bodyPr/>
          <a:lstStyle/>
          <a:p>
            <a:endParaRPr lang="en-GB"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40000" y="1944000"/>
            <a:ext cx="5040000" cy="432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Content Placeholder 2">
            <a:extLst>
              <a:ext uri="{FF2B5EF4-FFF2-40B4-BE49-F238E27FC236}">
                <a16:creationId xmlns:a16="http://schemas.microsoft.com/office/drawing/2014/main" id="{27B41620-2747-4431-09FA-E6F2B5A08B2F}"/>
              </a:ext>
            </a:extLst>
          </p:cNvPr>
          <p:cNvSpPr>
            <a:spLocks noGrp="1"/>
          </p:cNvSpPr>
          <p:nvPr>
            <p:ph idx="13"/>
          </p:nvPr>
        </p:nvSpPr>
        <p:spPr>
          <a:xfrm>
            <a:off x="6098118" y="1944000"/>
            <a:ext cx="5040000" cy="43200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91EEF02A-D7A3-4E13-AE1B-190A07F052F5}" type="datetime1">
              <a:rPr lang="fi-FI" smtClean="0"/>
              <a:t>27.10.2024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14129444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Kuva j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40000" y="504000"/>
            <a:ext cx="3910080" cy="972000"/>
          </a:xfrm>
        </p:spPr>
        <p:txBody>
          <a:bodyPr/>
          <a:lstStyle/>
          <a:p>
            <a:endParaRPr lang="en-GB" dirty="0"/>
          </a:p>
        </p:txBody>
      </p:sp>
      <p:pic>
        <p:nvPicPr>
          <p:cNvPr id="6" name="Picture 6">
            <a:extLst>
              <a:ext uri="{FF2B5EF4-FFF2-40B4-BE49-F238E27FC236}">
                <a16:creationId xmlns:a16="http://schemas.microsoft.com/office/drawing/2014/main" id="{B051437C-0EF8-B095-CBD9-7E4DDA75F41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7200" y="0"/>
            <a:ext cx="1574800" cy="1765300"/>
          </a:xfrm>
          <a:prstGeom prst="rect">
            <a:avLst/>
          </a:prstGeom>
        </p:spPr>
      </p:pic>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40000" y="1947545"/>
            <a:ext cx="3910080" cy="4351338"/>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5" name="Kuvan paikkamerkki 14">
            <a:extLst>
              <a:ext uri="{FF2B5EF4-FFF2-40B4-BE49-F238E27FC236}">
                <a16:creationId xmlns:a16="http://schemas.microsoft.com/office/drawing/2014/main" id="{C2E2FDD9-0011-0032-9633-BE02FF653069}"/>
              </a:ext>
              <a:ext uri="{C183D7F6-B498-43B3-948B-1728B52AA6E4}">
                <adec:decorative xmlns:adec="http://schemas.microsoft.com/office/drawing/2017/decorative" val="1"/>
              </a:ext>
            </a:extLst>
          </p:cNvPr>
          <p:cNvSpPr>
            <a:spLocks noGrp="1"/>
          </p:cNvSpPr>
          <p:nvPr>
            <p:ph type="pic" sz="quarter" idx="13"/>
          </p:nvPr>
        </p:nvSpPr>
        <p:spPr>
          <a:xfrm>
            <a:off x="4837815" y="0"/>
            <a:ext cx="7354186" cy="6858000"/>
          </a:xfrm>
          <a:custGeom>
            <a:avLst/>
            <a:gdLst>
              <a:gd name="connsiteX0" fmla="*/ 0 w 7354186"/>
              <a:gd name="connsiteY0" fmla="*/ 0 h 6858000"/>
              <a:gd name="connsiteX1" fmla="*/ 5802099 w 7354186"/>
              <a:gd name="connsiteY1" fmla="*/ 0 h 6858000"/>
              <a:gd name="connsiteX2" fmla="*/ 5804765 w 7354186"/>
              <a:gd name="connsiteY2" fmla="*/ 9793 h 6858000"/>
              <a:gd name="connsiteX3" fmla="*/ 7247029 w 7354186"/>
              <a:gd name="connsiteY3" fmla="*/ 1694849 h 6858000"/>
              <a:gd name="connsiteX4" fmla="*/ 7354186 w 7354186"/>
              <a:gd name="connsiteY4" fmla="*/ 1751168 h 6858000"/>
              <a:gd name="connsiteX5" fmla="*/ 7354186 w 7354186"/>
              <a:gd name="connsiteY5" fmla="*/ 6858000 h 6858000"/>
              <a:gd name="connsiteX6" fmla="*/ 0 w 735418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4186" h="6858000">
                <a:moveTo>
                  <a:pt x="0" y="0"/>
                </a:moveTo>
                <a:lnTo>
                  <a:pt x="5802099" y="0"/>
                </a:lnTo>
                <a:lnTo>
                  <a:pt x="5804765" y="9793"/>
                </a:lnTo>
                <a:cubicBezTo>
                  <a:pt x="6032720" y="684081"/>
                  <a:pt x="6585722" y="1325209"/>
                  <a:pt x="7247029" y="1694849"/>
                </a:cubicBezTo>
                <a:lnTo>
                  <a:pt x="7354186" y="1751168"/>
                </a:lnTo>
                <a:lnTo>
                  <a:pt x="7354186" y="6858000"/>
                </a:lnTo>
                <a:lnTo>
                  <a:pt x="0" y="6858000"/>
                </a:lnTo>
                <a:close/>
              </a:path>
            </a:pathLst>
          </a:custGeom>
          <a:solidFill>
            <a:schemeClr val="bg1">
              <a:lumMod val="95000"/>
            </a:schemeClr>
          </a:solidFill>
        </p:spPr>
        <p:txBody>
          <a:bodyPr wrap="square" anchor="ctr" anchorCtr="0">
            <a:noAutofit/>
          </a:bodyPr>
          <a:lstStyle>
            <a:lvl1pPr marL="0" indent="0" algn="ctr">
              <a:buNone/>
              <a:defRPr sz="1800"/>
            </a:lvl1pPr>
          </a:lstStyle>
          <a:p>
            <a:endParaRPr lang="en-GB" dirty="0"/>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7F7E9C9C-FE9E-4FA1-B8C1-6AAD87E13D5D}" type="datetime1">
              <a:rPr lang="fi-FI" smtClean="0"/>
              <a:t>27.10.2024</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endParaRPr lang="fi-FI"/>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007351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Päätössivu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B40730-CE32-B1C7-3311-1B10395E734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1008844" y="2772000"/>
            <a:ext cx="8820000" cy="2268000"/>
          </a:xfrm>
        </p:spPr>
        <p:txBody>
          <a:bodyPr anchor="b"/>
          <a:lstStyle>
            <a:lvl1pPr algn="l">
              <a:defRPr sz="7000">
                <a:solidFill>
                  <a:schemeClr val="bg1"/>
                </a:solidFill>
              </a:defRPr>
            </a:lvl1pPr>
          </a:lstStyle>
          <a:p>
            <a:r>
              <a:rPr lang="en-GB" dirty="0" err="1"/>
              <a:t>Lisää</a:t>
            </a:r>
            <a:r>
              <a:rPr lang="en-GB" dirty="0"/>
              <a:t> </a:t>
            </a:r>
            <a:r>
              <a:rPr lang="en-GB" dirty="0" err="1"/>
              <a:t>kiitos-teksti</a:t>
            </a:r>
            <a:endParaRPr lang="en-GB" dirty="0"/>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1008844" y="5398308"/>
            <a:ext cx="8820000" cy="1080000"/>
          </a:xfrm>
        </p:spPr>
        <p:txBody>
          <a:bodyPr/>
          <a:lstStyle>
            <a:lvl1pPr marL="0" indent="0" algn="l">
              <a:lnSpc>
                <a:spcPct val="110000"/>
              </a:lnSpc>
              <a:spcBef>
                <a:spcPts val="0"/>
              </a:spcBef>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Lisää</a:t>
            </a:r>
            <a:r>
              <a:rPr lang="en-GB" dirty="0"/>
              <a:t> </a:t>
            </a:r>
            <a:r>
              <a:rPr lang="en-GB" dirty="0" err="1"/>
              <a:t>yhteystiedot</a:t>
            </a:r>
            <a:endParaRPr lang="en-GB" dirty="0"/>
          </a:p>
        </p:txBody>
      </p:sp>
      <p:pic>
        <p:nvPicPr>
          <p:cNvPr id="12" name="Picture 11">
            <a:extLst>
              <a:ext uri="{FF2B5EF4-FFF2-40B4-BE49-F238E27FC236}">
                <a16:creationId xmlns:a16="http://schemas.microsoft.com/office/drawing/2014/main" id="{21547312-7B0B-5791-E09D-3F49AAEABF5B}"/>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87377" y="628996"/>
            <a:ext cx="5913120" cy="1554480"/>
          </a:xfrm>
          <a:prstGeom prst="rect">
            <a:avLst/>
          </a:prstGeom>
        </p:spPr>
      </p:pic>
    </p:spTree>
    <p:extLst>
      <p:ext uri="{BB962C8B-B14F-4D97-AF65-F5344CB8AC3E}">
        <p14:creationId xmlns:p14="http://schemas.microsoft.com/office/powerpoint/2010/main" val="23574753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ing Slid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B40730-CE32-B1C7-3311-1B10395E734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itle 1">
            <a:extLst>
              <a:ext uri="{FF2B5EF4-FFF2-40B4-BE49-F238E27FC236}">
                <a16:creationId xmlns:a16="http://schemas.microsoft.com/office/drawing/2014/main" id="{C30C0DAC-CC4B-6A1E-D27B-DBFDA6E9C59D}"/>
              </a:ext>
            </a:extLst>
          </p:cNvPr>
          <p:cNvSpPr>
            <a:spLocks noGrp="1"/>
          </p:cNvSpPr>
          <p:nvPr>
            <p:ph type="ctrTitle" hasCustomPrompt="1"/>
          </p:nvPr>
        </p:nvSpPr>
        <p:spPr>
          <a:xfrm>
            <a:off x="1008844" y="2772000"/>
            <a:ext cx="8820000" cy="2268000"/>
          </a:xfrm>
        </p:spPr>
        <p:txBody>
          <a:bodyPr anchor="b"/>
          <a:lstStyle>
            <a:lvl1pPr algn="l">
              <a:defRPr sz="7000">
                <a:solidFill>
                  <a:schemeClr val="bg1"/>
                </a:solidFill>
              </a:defRPr>
            </a:lvl1pPr>
          </a:lstStyle>
          <a:p>
            <a:r>
              <a:rPr lang="en-GB" noProof="0" dirty="0"/>
              <a:t>Click to add thank you</a:t>
            </a:r>
          </a:p>
        </p:txBody>
      </p:sp>
      <p:sp>
        <p:nvSpPr>
          <p:cNvPr id="13" name="Subtitle 2">
            <a:extLst>
              <a:ext uri="{FF2B5EF4-FFF2-40B4-BE49-F238E27FC236}">
                <a16:creationId xmlns:a16="http://schemas.microsoft.com/office/drawing/2014/main" id="{B66B7F71-CC97-2FF3-F0CB-AA7C46654202}"/>
              </a:ext>
            </a:extLst>
          </p:cNvPr>
          <p:cNvSpPr>
            <a:spLocks noGrp="1"/>
          </p:cNvSpPr>
          <p:nvPr>
            <p:ph type="subTitle" idx="1" hasCustomPrompt="1"/>
          </p:nvPr>
        </p:nvSpPr>
        <p:spPr>
          <a:xfrm>
            <a:off x="1008844" y="5398308"/>
            <a:ext cx="8820000" cy="1080000"/>
          </a:xfrm>
        </p:spPr>
        <p:txBody>
          <a:bodyPr/>
          <a:lstStyle>
            <a:lvl1pPr marL="0" indent="0" algn="l">
              <a:lnSpc>
                <a:spcPct val="110000"/>
              </a:lnSpc>
              <a:spcBef>
                <a:spcPts val="0"/>
              </a:spcBef>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add contact information</a:t>
            </a:r>
          </a:p>
        </p:txBody>
      </p:sp>
      <p:pic>
        <p:nvPicPr>
          <p:cNvPr id="4" name="Picture 3">
            <a:extLst>
              <a:ext uri="{FF2B5EF4-FFF2-40B4-BE49-F238E27FC236}">
                <a16:creationId xmlns:a16="http://schemas.microsoft.com/office/drawing/2014/main" id="{AEBAA81C-A76E-98B3-968F-604F022FDEA6}"/>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687377" y="628996"/>
            <a:ext cx="4526280" cy="1554480"/>
          </a:xfrm>
          <a:prstGeom prst="rect">
            <a:avLst/>
          </a:prstGeom>
        </p:spPr>
      </p:pic>
    </p:spTree>
    <p:extLst>
      <p:ext uri="{BB962C8B-B14F-4D97-AF65-F5344CB8AC3E}">
        <p14:creationId xmlns:p14="http://schemas.microsoft.com/office/powerpoint/2010/main" val="1712842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äätössivu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41C84D-2877-E8B9-5916-225E2637DE2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9900" y="0"/>
            <a:ext cx="5372100" cy="6858000"/>
          </a:xfrm>
          <a:prstGeom prst="rect">
            <a:avLst/>
          </a:prstGeom>
        </p:spPr>
      </p:pic>
      <p:sp>
        <p:nvSpPr>
          <p:cNvPr id="15" name="Title 1">
            <a:extLst>
              <a:ext uri="{FF2B5EF4-FFF2-40B4-BE49-F238E27FC236}">
                <a16:creationId xmlns:a16="http://schemas.microsoft.com/office/drawing/2014/main" id="{9E14E13C-5E84-7112-6E01-EA7D87E2B5AD}"/>
              </a:ext>
            </a:extLst>
          </p:cNvPr>
          <p:cNvSpPr>
            <a:spLocks noGrp="1"/>
          </p:cNvSpPr>
          <p:nvPr>
            <p:ph type="ctrTitle" hasCustomPrompt="1"/>
          </p:nvPr>
        </p:nvSpPr>
        <p:spPr>
          <a:xfrm>
            <a:off x="1008844" y="2772000"/>
            <a:ext cx="7920000" cy="2268000"/>
          </a:xfrm>
        </p:spPr>
        <p:txBody>
          <a:bodyPr anchor="b"/>
          <a:lstStyle>
            <a:lvl1pPr algn="l">
              <a:defRPr sz="7000">
                <a:solidFill>
                  <a:schemeClr val="tx2"/>
                </a:solidFill>
              </a:defRPr>
            </a:lvl1pPr>
          </a:lstStyle>
          <a:p>
            <a:r>
              <a:rPr lang="fi-FI" noProof="0" dirty="0"/>
              <a:t>Lisää kiitos-teksti</a:t>
            </a:r>
          </a:p>
        </p:txBody>
      </p:sp>
      <p:sp>
        <p:nvSpPr>
          <p:cNvPr id="16" name="Subtitle 2">
            <a:extLst>
              <a:ext uri="{FF2B5EF4-FFF2-40B4-BE49-F238E27FC236}">
                <a16:creationId xmlns:a16="http://schemas.microsoft.com/office/drawing/2014/main" id="{B6320DF0-9F40-A0BB-B6F5-E412475CCD37}"/>
              </a:ext>
            </a:extLst>
          </p:cNvPr>
          <p:cNvSpPr>
            <a:spLocks noGrp="1"/>
          </p:cNvSpPr>
          <p:nvPr>
            <p:ph type="subTitle" idx="1" hasCustomPrompt="1"/>
          </p:nvPr>
        </p:nvSpPr>
        <p:spPr>
          <a:xfrm>
            <a:off x="1008844" y="5398308"/>
            <a:ext cx="8820000" cy="1080000"/>
          </a:xfrm>
        </p:spPr>
        <p:txBody>
          <a:bodyPr/>
          <a:lstStyle>
            <a:lvl1pPr marL="0" indent="0" algn="l">
              <a:lnSpc>
                <a:spcPct val="110000"/>
              </a:lnSpc>
              <a:spcBef>
                <a:spcPts val="0"/>
              </a:spcBef>
              <a:buNone/>
              <a:defRPr sz="21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yhteystiedot</a:t>
            </a:r>
          </a:p>
        </p:txBody>
      </p:sp>
      <p:pic>
        <p:nvPicPr>
          <p:cNvPr id="5" name="Picture 4">
            <a:extLst>
              <a:ext uri="{FF2B5EF4-FFF2-40B4-BE49-F238E27FC236}">
                <a16:creationId xmlns:a16="http://schemas.microsoft.com/office/drawing/2014/main" id="{2A954F5B-20DA-29D3-29E2-B2297763792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74141" y="632555"/>
            <a:ext cx="6022848" cy="1584960"/>
          </a:xfrm>
          <a:prstGeom prst="rect">
            <a:avLst/>
          </a:prstGeom>
        </p:spPr>
      </p:pic>
    </p:spTree>
    <p:extLst>
      <p:ext uri="{BB962C8B-B14F-4D97-AF65-F5344CB8AC3E}">
        <p14:creationId xmlns:p14="http://schemas.microsoft.com/office/powerpoint/2010/main" val="4100066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ing Slid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41C84D-2877-E8B9-5916-225E2637DE2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9900" y="0"/>
            <a:ext cx="5372100" cy="6858000"/>
          </a:xfrm>
          <a:prstGeom prst="rect">
            <a:avLst/>
          </a:prstGeom>
        </p:spPr>
      </p:pic>
      <p:sp>
        <p:nvSpPr>
          <p:cNvPr id="11" name="Title 1">
            <a:extLst>
              <a:ext uri="{FF2B5EF4-FFF2-40B4-BE49-F238E27FC236}">
                <a16:creationId xmlns:a16="http://schemas.microsoft.com/office/drawing/2014/main" id="{8758CB79-F0B5-A013-A63A-F39231B382FA}"/>
              </a:ext>
            </a:extLst>
          </p:cNvPr>
          <p:cNvSpPr>
            <a:spLocks noGrp="1"/>
          </p:cNvSpPr>
          <p:nvPr>
            <p:ph type="ctrTitle" hasCustomPrompt="1"/>
          </p:nvPr>
        </p:nvSpPr>
        <p:spPr>
          <a:xfrm>
            <a:off x="1008844" y="2772000"/>
            <a:ext cx="7920000" cy="2268000"/>
          </a:xfrm>
        </p:spPr>
        <p:txBody>
          <a:bodyPr anchor="b"/>
          <a:lstStyle>
            <a:lvl1pPr algn="l">
              <a:defRPr sz="7000">
                <a:solidFill>
                  <a:schemeClr val="tx2"/>
                </a:solidFill>
              </a:defRPr>
            </a:lvl1pPr>
          </a:lstStyle>
          <a:p>
            <a:r>
              <a:rPr lang="en-GB" noProof="0" dirty="0"/>
              <a:t>Click to add thank you</a:t>
            </a:r>
          </a:p>
        </p:txBody>
      </p:sp>
      <p:sp>
        <p:nvSpPr>
          <p:cNvPr id="12" name="Subtitle 2">
            <a:extLst>
              <a:ext uri="{FF2B5EF4-FFF2-40B4-BE49-F238E27FC236}">
                <a16:creationId xmlns:a16="http://schemas.microsoft.com/office/drawing/2014/main" id="{452316B2-E41A-F51A-812D-361F3AED461F}"/>
              </a:ext>
            </a:extLst>
          </p:cNvPr>
          <p:cNvSpPr>
            <a:spLocks noGrp="1"/>
          </p:cNvSpPr>
          <p:nvPr>
            <p:ph type="subTitle" idx="1" hasCustomPrompt="1"/>
          </p:nvPr>
        </p:nvSpPr>
        <p:spPr>
          <a:xfrm>
            <a:off x="1008844" y="5398308"/>
            <a:ext cx="8820000" cy="1080000"/>
          </a:xfrm>
        </p:spPr>
        <p:txBody>
          <a:bodyPr/>
          <a:lstStyle>
            <a:lvl1pPr marL="0" indent="0" algn="l">
              <a:lnSpc>
                <a:spcPct val="110000"/>
              </a:lnSpc>
              <a:spcBef>
                <a:spcPts val="0"/>
              </a:spcBef>
              <a:buNone/>
              <a:defRPr sz="21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to add contact information</a:t>
            </a:r>
          </a:p>
        </p:txBody>
      </p:sp>
      <p:pic>
        <p:nvPicPr>
          <p:cNvPr id="6" name="Picture 7">
            <a:extLst>
              <a:ext uri="{FF2B5EF4-FFF2-40B4-BE49-F238E27FC236}">
                <a16:creationId xmlns:a16="http://schemas.microsoft.com/office/drawing/2014/main" id="{184C6801-EB3D-F3A6-933B-9E5731F6991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72810" y="632555"/>
            <a:ext cx="4620210" cy="1584960"/>
          </a:xfrm>
          <a:prstGeom prst="rect">
            <a:avLst/>
          </a:prstGeom>
        </p:spPr>
      </p:pic>
    </p:spTree>
    <p:extLst>
      <p:ext uri="{BB962C8B-B14F-4D97-AF65-F5344CB8AC3E}">
        <p14:creationId xmlns:p14="http://schemas.microsoft.com/office/powerpoint/2010/main" val="3599624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6FD0F8-8C5B-0C65-502E-3ACAC9A6685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19900" y="0"/>
            <a:ext cx="5372100" cy="6858000"/>
          </a:xfrm>
          <a:prstGeom prst="rect">
            <a:avLst/>
          </a:prstGeom>
        </p:spPr>
      </p:pic>
      <p:sp>
        <p:nvSpPr>
          <p:cNvPr id="6" name="Title 1">
            <a:extLst>
              <a:ext uri="{FF2B5EF4-FFF2-40B4-BE49-F238E27FC236}">
                <a16:creationId xmlns:a16="http://schemas.microsoft.com/office/drawing/2014/main" id="{C9465D80-04AA-0E2E-8F8E-B154F3104FB9}"/>
              </a:ext>
            </a:extLst>
          </p:cNvPr>
          <p:cNvSpPr>
            <a:spLocks noGrp="1"/>
          </p:cNvSpPr>
          <p:nvPr>
            <p:ph type="ctrTitle"/>
          </p:nvPr>
        </p:nvSpPr>
        <p:spPr>
          <a:xfrm>
            <a:off x="1008000" y="2772000"/>
            <a:ext cx="7920000" cy="2268000"/>
          </a:xfrm>
        </p:spPr>
        <p:txBody>
          <a:bodyPr anchor="b"/>
          <a:lstStyle>
            <a:lvl1pPr algn="l">
              <a:defRPr sz="4400">
                <a:solidFill>
                  <a:schemeClr val="tx2"/>
                </a:solidFill>
              </a:defRPr>
            </a:lvl1pPr>
          </a:lstStyle>
          <a:p>
            <a:r>
              <a:rPr lang="fi-FI" noProof="0"/>
              <a:t>Muokkaa perustyyl. napsautt.</a:t>
            </a:r>
            <a:endParaRPr lang="en-GB" noProof="0" dirty="0"/>
          </a:p>
        </p:txBody>
      </p:sp>
      <p:sp>
        <p:nvSpPr>
          <p:cNvPr id="3" name="Subtitle 2">
            <a:extLst>
              <a:ext uri="{FF2B5EF4-FFF2-40B4-BE49-F238E27FC236}">
                <a16:creationId xmlns:a16="http://schemas.microsoft.com/office/drawing/2014/main" id="{21EF85BA-B76F-A15B-14E8-90F0DE066689}"/>
              </a:ext>
            </a:extLst>
          </p:cNvPr>
          <p:cNvSpPr>
            <a:spLocks noGrp="1"/>
          </p:cNvSpPr>
          <p:nvPr>
            <p:ph type="subTitle" idx="1"/>
          </p:nvPr>
        </p:nvSpPr>
        <p:spPr>
          <a:xfrm>
            <a:off x="1008000" y="5400000"/>
            <a:ext cx="8820000" cy="1080000"/>
          </a:xfrm>
        </p:spPr>
        <p:txBody>
          <a:bodyPr/>
          <a:lstStyle>
            <a:lvl1pPr marL="0" indent="0" algn="l">
              <a:lnSpc>
                <a:spcPct val="110000"/>
              </a:lnSpc>
              <a:spcBef>
                <a:spcPts val="0"/>
              </a:spcBef>
              <a:buNone/>
              <a:defRPr sz="21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endParaRPr lang="en-GB" noProof="0" dirty="0"/>
          </a:p>
        </p:txBody>
      </p:sp>
      <p:pic>
        <p:nvPicPr>
          <p:cNvPr id="2" name="Picture 7">
            <a:extLst>
              <a:ext uri="{FF2B5EF4-FFF2-40B4-BE49-F238E27FC236}">
                <a16:creationId xmlns:a16="http://schemas.microsoft.com/office/drawing/2014/main" id="{D3709BFE-850F-520E-4B28-E759E820A9DA}"/>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72810" y="632555"/>
            <a:ext cx="4620210" cy="1584960"/>
          </a:xfrm>
          <a:prstGeom prst="rect">
            <a:avLst/>
          </a:prstGeom>
        </p:spPr>
      </p:pic>
    </p:spTree>
    <p:extLst>
      <p:ext uri="{BB962C8B-B14F-4D97-AF65-F5344CB8AC3E}">
        <p14:creationId xmlns:p14="http://schemas.microsoft.com/office/powerpoint/2010/main" val="1038200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lopetusdia">
    <p:spTree>
      <p:nvGrpSpPr>
        <p:cNvPr id="1" name=""/>
        <p:cNvGrpSpPr/>
        <p:nvPr/>
      </p:nvGrpSpPr>
      <p:grpSpPr>
        <a:xfrm>
          <a:off x="0" y="0"/>
          <a:ext cx="0" cy="0"/>
          <a:chOff x="0" y="0"/>
          <a:chExt cx="0" cy="0"/>
        </a:xfrm>
      </p:grpSpPr>
      <p:pic>
        <p:nvPicPr>
          <p:cNvPr id="6" name="Picture 5" descr="Esityksen loppudia">
            <a:extLst>
              <a:ext uri="{FF2B5EF4-FFF2-40B4-BE49-F238E27FC236}">
                <a16:creationId xmlns:a16="http://schemas.microsoft.com/office/drawing/2014/main" id="{8011D531-C477-E90E-BB81-1C49976BFEA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399674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tsikkodia" preserve="1" userDrawn="1">
  <p:cSld name="otsikkodia">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9D0EB043-CA1E-AC09-354B-2AB400561FC6}"/>
              </a:ext>
            </a:extLst>
          </p:cNvPr>
          <p:cNvSpPr>
            <a:spLocks noGrp="1"/>
          </p:cNvSpPr>
          <p:nvPr>
            <p:ph type="ctrTitle"/>
          </p:nvPr>
        </p:nvSpPr>
        <p:spPr>
          <a:xfrm>
            <a:off x="838800" y="457200"/>
            <a:ext cx="5198400" cy="1602000"/>
          </a:xfrm>
        </p:spPr>
        <p:txBody>
          <a:bodyPr anchor="ctr">
            <a:normAutofit/>
          </a:bodyPr>
          <a:lstStyle>
            <a:lvl1pPr algn="l">
              <a:defRPr sz="3200" b="1">
                <a:latin typeface="+mj-lt"/>
              </a:defRPr>
            </a:lvl1pPr>
          </a:lstStyle>
          <a:p>
            <a:r>
              <a:rPr lang="fi-FI"/>
              <a:t>Muokkaa ots. perustyyl. napsautt.</a:t>
            </a:r>
          </a:p>
        </p:txBody>
      </p:sp>
      <p:sp>
        <p:nvSpPr>
          <p:cNvPr id="7" name="Alaotsikko 2">
            <a:extLst>
              <a:ext uri="{FF2B5EF4-FFF2-40B4-BE49-F238E27FC236}">
                <a16:creationId xmlns:a16="http://schemas.microsoft.com/office/drawing/2014/main" id="{C0A0CC28-71E9-C488-EDD5-3D5A405D3FBF}"/>
              </a:ext>
            </a:extLst>
          </p:cNvPr>
          <p:cNvSpPr>
            <a:spLocks noGrp="1"/>
          </p:cNvSpPr>
          <p:nvPr>
            <p:ph type="subTitle" idx="1"/>
          </p:nvPr>
        </p:nvSpPr>
        <p:spPr>
          <a:xfrm>
            <a:off x="838800" y="2059200"/>
            <a:ext cx="3931200" cy="986400"/>
          </a:xfrm>
        </p:spPr>
        <p:txBody>
          <a:bodyPr>
            <a:normAutofit/>
          </a:bodyPr>
          <a:lstStyle>
            <a:lvl1pPr marL="0" indent="0" algn="l">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18" name="Footer Placeholder 8">
            <a:extLst>
              <a:ext uri="{FF2B5EF4-FFF2-40B4-BE49-F238E27FC236}">
                <a16:creationId xmlns:a16="http://schemas.microsoft.com/office/drawing/2014/main" id="{B3795109-526B-31FD-2547-2E8C6C62E7DF}"/>
              </a:ext>
            </a:extLst>
          </p:cNvPr>
          <p:cNvSpPr>
            <a:spLocks noGrp="1"/>
          </p:cNvSpPr>
          <p:nvPr>
            <p:ph type="ftr" sz="quarter" idx="15"/>
          </p:nvPr>
        </p:nvSpPr>
        <p:spPr>
          <a:xfrm>
            <a:off x="928800" y="3096000"/>
            <a:ext cx="2160000" cy="216000"/>
          </a:xfrm>
        </p:spPr>
        <p:txBody>
          <a:bodyPr vert="horz" lIns="0" tIns="0" rIns="0" bIns="0" rtlCol="0" anchor="t" anchorCtr="0"/>
          <a:lstStyle>
            <a:lvl1pPr>
              <a:defRPr lang="en-US" sz="1400" smtClean="0"/>
            </a:lvl1pPr>
          </a:lstStyle>
          <a:p>
            <a:r>
              <a:rPr lang="fi-FI"/>
              <a:t>Anna Saarlo</a:t>
            </a:r>
          </a:p>
        </p:txBody>
      </p:sp>
      <p:sp>
        <p:nvSpPr>
          <p:cNvPr id="15" name="duser_1">
            <a:extLst>
              <a:ext uri="{FF2B5EF4-FFF2-40B4-BE49-F238E27FC236}">
                <a16:creationId xmlns:a16="http://schemas.microsoft.com/office/drawing/2014/main" id="{384B469D-48C8-2202-9444-3E26CCDDE2E9}"/>
              </a:ext>
            </a:extLst>
          </p:cNvPr>
          <p:cNvSpPr txBox="1">
            <a:spLocks/>
          </p:cNvSpPr>
          <p:nvPr userDrawn="1"/>
        </p:nvSpPr>
        <p:spPr>
          <a:xfrm>
            <a:off x="928799" y="3420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6" name="duser_2">
            <a:extLst>
              <a:ext uri="{FF2B5EF4-FFF2-40B4-BE49-F238E27FC236}">
                <a16:creationId xmlns:a16="http://schemas.microsoft.com/office/drawing/2014/main" id="{21C13BDF-CE13-A8A8-374A-828D070C76AB}"/>
              </a:ext>
            </a:extLst>
          </p:cNvPr>
          <p:cNvSpPr txBox="1">
            <a:spLocks/>
          </p:cNvSpPr>
          <p:nvPr userDrawn="1"/>
        </p:nvSpPr>
        <p:spPr>
          <a:xfrm>
            <a:off x="3239999" y="3096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7" name="duser_3">
            <a:extLst>
              <a:ext uri="{FF2B5EF4-FFF2-40B4-BE49-F238E27FC236}">
                <a16:creationId xmlns:a16="http://schemas.microsoft.com/office/drawing/2014/main" id="{81945E5C-D926-6141-D2D2-B11128E22045}"/>
              </a:ext>
            </a:extLst>
          </p:cNvPr>
          <p:cNvSpPr txBox="1">
            <a:spLocks/>
          </p:cNvSpPr>
          <p:nvPr userDrawn="1"/>
        </p:nvSpPr>
        <p:spPr>
          <a:xfrm>
            <a:off x="3239999" y="3420000"/>
            <a:ext cx="2160000" cy="216000"/>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9" name="Date Placeholder 3">
            <a:extLst>
              <a:ext uri="{FF2B5EF4-FFF2-40B4-BE49-F238E27FC236}">
                <a16:creationId xmlns:a16="http://schemas.microsoft.com/office/drawing/2014/main" id="{1C8758F4-D5A6-6EF5-F877-51D1432C64FC}"/>
              </a:ext>
            </a:extLst>
          </p:cNvPr>
          <p:cNvSpPr>
            <a:spLocks noGrp="1"/>
          </p:cNvSpPr>
          <p:nvPr>
            <p:ph type="dt" sz="half" idx="2"/>
          </p:nvPr>
        </p:nvSpPr>
        <p:spPr>
          <a:xfrm>
            <a:off x="838800" y="3600000"/>
            <a:ext cx="1650783" cy="365125"/>
          </a:xfrm>
          <a:prstGeom prst="rect">
            <a:avLst/>
          </a:prstGeom>
        </p:spPr>
        <p:txBody>
          <a:bodyPr vert="horz" lIns="91440" tIns="45720" rIns="91440" bIns="45720" rtlCol="0" anchor="b"/>
          <a:lstStyle>
            <a:lvl1pPr algn="l">
              <a:defRPr sz="1200">
                <a:solidFill>
                  <a:schemeClr val="tx1">
                    <a:tint val="75000"/>
                  </a:schemeClr>
                </a:solidFill>
              </a:defRPr>
            </a:lvl1pPr>
          </a:lstStyle>
          <a:p>
            <a:r>
              <a:rPr lang="fi-FI"/>
              <a:t>23.9.2024</a:t>
            </a:r>
            <a:endParaRPr lang="en-US"/>
          </a:p>
        </p:txBody>
      </p:sp>
      <p:sp>
        <p:nvSpPr>
          <p:cNvPr id="11" name="DConfidentiality">
            <a:extLst>
              <a:ext uri="{FF2B5EF4-FFF2-40B4-BE49-F238E27FC236}">
                <a16:creationId xmlns:a16="http://schemas.microsoft.com/office/drawing/2014/main" id="{7CA352CF-2876-B635-B133-F5D57F3531C2}"/>
              </a:ext>
            </a:extLst>
          </p:cNvPr>
          <p:cNvSpPr txBox="1">
            <a:spLocks/>
          </p:cNvSpPr>
          <p:nvPr userDrawn="1"/>
        </p:nvSpPr>
        <p:spPr>
          <a:xfrm>
            <a:off x="838800" y="4320000"/>
            <a:ext cx="1811094" cy="216000"/>
          </a:xfrm>
          <a:prstGeom prst="rect">
            <a:avLst/>
          </a:prstGeom>
        </p:spPr>
        <p:txBody>
          <a:bodyPr vert="horz" lIns="91440" tIns="45720" rIns="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endParaRPr>
          </a:p>
        </p:txBody>
      </p:sp>
      <p:sp>
        <p:nvSpPr>
          <p:cNvPr id="13" name="DDecree">
            <a:extLst>
              <a:ext uri="{FF2B5EF4-FFF2-40B4-BE49-F238E27FC236}">
                <a16:creationId xmlns:a16="http://schemas.microsoft.com/office/drawing/2014/main" id="{704FB1C0-8CE8-9326-EA85-86F137F51779}"/>
              </a:ext>
            </a:extLst>
          </p:cNvPr>
          <p:cNvSpPr txBox="1">
            <a:spLocks/>
          </p:cNvSpPr>
          <p:nvPr userDrawn="1"/>
        </p:nvSpPr>
        <p:spPr>
          <a:xfrm>
            <a:off x="2616249" y="4320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FF0000"/>
              </a:solidFill>
            </a:endParaRPr>
          </a:p>
        </p:txBody>
      </p:sp>
      <p:sp>
        <p:nvSpPr>
          <p:cNvPr id="14" name="DSecrecy">
            <a:extLst>
              <a:ext uri="{FF2B5EF4-FFF2-40B4-BE49-F238E27FC236}">
                <a16:creationId xmlns:a16="http://schemas.microsoft.com/office/drawing/2014/main" id="{36D4D699-55A8-C147-9313-552C607E8A0D}"/>
              </a:ext>
            </a:extLst>
          </p:cNvPr>
          <p:cNvSpPr txBox="1">
            <a:spLocks/>
          </p:cNvSpPr>
          <p:nvPr userDrawn="1"/>
        </p:nvSpPr>
        <p:spPr>
          <a:xfrm>
            <a:off x="838799" y="4571999"/>
            <a:ext cx="3931199" cy="552315"/>
          </a:xfrm>
          <a:prstGeom prst="rect">
            <a:avLst/>
          </a:prstGeom>
        </p:spPr>
        <p:txBody>
          <a:bodyPr vert="horz" lIns="91440" tIns="45720" rIns="91440" bIns="45720" rtlCol="0" anchor="t"/>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FF0000"/>
              </a:solidFill>
            </a:endParaRPr>
          </a:p>
        </p:txBody>
      </p:sp>
      <p:sp>
        <p:nvSpPr>
          <p:cNvPr id="12" name="Kuvan paikkamerkki 11">
            <a:extLst>
              <a:ext uri="{FF2B5EF4-FFF2-40B4-BE49-F238E27FC236}">
                <a16:creationId xmlns:a16="http://schemas.microsoft.com/office/drawing/2014/main" id="{ECF45415-D8F0-70FA-28BC-973F90567516}"/>
              </a:ext>
            </a:extLst>
          </p:cNvPr>
          <p:cNvSpPr>
            <a:spLocks noGrp="1"/>
          </p:cNvSpPr>
          <p:nvPr>
            <p:ph type="pic" sz="quarter" idx="11" hasCustomPrompt="1"/>
          </p:nvPr>
        </p:nvSpPr>
        <p:spPr>
          <a:xfrm>
            <a:off x="6037200" y="0"/>
            <a:ext cx="6156000" cy="2621118"/>
          </a:xfrm>
          <a:custGeom>
            <a:avLst/>
            <a:gdLst>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3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5" fmla="*/ 0 w 6156000"/>
              <a:gd name="connsiteY5" fmla="*/ 318 h 2621118"/>
              <a:gd name="connsiteX0" fmla="*/ 0 w 6156000"/>
              <a:gd name="connsiteY0" fmla="*/ 26211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0" fmla="*/ 0 w 6156000"/>
              <a:gd name="connsiteY0" fmla="*/ 2621118 h 2621118"/>
              <a:gd name="connsiteX1" fmla="*/ 721043 w 6156000"/>
              <a:gd name="connsiteY1" fmla="*/ 0 h 2621118"/>
              <a:gd name="connsiteX2" fmla="*/ 6156000 w 6156000"/>
              <a:gd name="connsiteY2" fmla="*/ 318 h 2621118"/>
              <a:gd name="connsiteX3" fmla="*/ 6147687 w 6156000"/>
              <a:gd name="connsiteY3" fmla="*/ 1739969 h 2621118"/>
              <a:gd name="connsiteX4" fmla="*/ 0 w 6156000"/>
              <a:gd name="connsiteY4" fmla="*/ 2621118 h 2621118"/>
              <a:gd name="connsiteX0" fmla="*/ 0 w 6164312"/>
              <a:gd name="connsiteY0" fmla="*/ 2621118 h 2621118"/>
              <a:gd name="connsiteX1" fmla="*/ 721043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 name="connsiteX0" fmla="*/ 0 w 6164312"/>
              <a:gd name="connsiteY0" fmla="*/ 2621118 h 2621118"/>
              <a:gd name="connsiteX1" fmla="*/ 679479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312" h="2621118">
                <a:moveTo>
                  <a:pt x="0" y="2621118"/>
                </a:moveTo>
                <a:lnTo>
                  <a:pt x="679479" y="0"/>
                </a:lnTo>
                <a:lnTo>
                  <a:pt x="6156000" y="318"/>
                </a:lnTo>
                <a:cubicBezTo>
                  <a:pt x="6158771" y="643933"/>
                  <a:pt x="6161541" y="1287547"/>
                  <a:pt x="6164312" y="1931162"/>
                </a:cubicBezTo>
                <a:lnTo>
                  <a:pt x="0" y="2621118"/>
                </a:lnTo>
                <a:close/>
              </a:path>
            </a:pathLst>
          </a:custGeom>
        </p:spPr>
        <p:txBody>
          <a:bodyP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a:t>Lisää 1. kuva kuvagalleriasta, Väylän kuvapankista tai omista tiedostoista</a:t>
            </a:r>
            <a:endParaRPr lang="en-US"/>
          </a:p>
          <a:p>
            <a:endParaRPr lang="fi-FI"/>
          </a:p>
        </p:txBody>
      </p:sp>
      <p:sp>
        <p:nvSpPr>
          <p:cNvPr id="3" name="Kuvan paikkamerkki 11">
            <a:extLst>
              <a:ext uri="{FF2B5EF4-FFF2-40B4-BE49-F238E27FC236}">
                <a16:creationId xmlns:a16="http://schemas.microsoft.com/office/drawing/2014/main" id="{213398F5-290C-A9DF-6523-5B429DFCCF24}"/>
              </a:ext>
              <a:ext uri="{C183D7F6-B498-43B3-948B-1728B52AA6E4}">
                <adec:decorative xmlns:adec="http://schemas.microsoft.com/office/drawing/2017/decorative" val="0"/>
              </a:ext>
            </a:extLst>
          </p:cNvPr>
          <p:cNvSpPr>
            <a:spLocks noGrp="1"/>
          </p:cNvSpPr>
          <p:nvPr>
            <p:ph type="pic" sz="quarter" idx="12" hasCustomPrompt="1"/>
          </p:nvPr>
        </p:nvSpPr>
        <p:spPr>
          <a:xfrm>
            <a:off x="5730289" y="1998000"/>
            <a:ext cx="6459311" cy="3207600"/>
          </a:xfrm>
          <a:custGeom>
            <a:avLst/>
            <a:gdLst>
              <a:gd name="connsiteX0" fmla="*/ 0 w 6469200"/>
              <a:gd name="connsiteY0" fmla="*/ 0 h 3207600"/>
              <a:gd name="connsiteX1" fmla="*/ 6469200 w 6469200"/>
              <a:gd name="connsiteY1" fmla="*/ 0 h 3207600"/>
              <a:gd name="connsiteX2" fmla="*/ 6469200 w 6469200"/>
              <a:gd name="connsiteY2" fmla="*/ 3207600 h 3207600"/>
              <a:gd name="connsiteX3" fmla="*/ 0 w 6469200"/>
              <a:gd name="connsiteY3" fmla="*/ 3207600 h 3207600"/>
              <a:gd name="connsiteX4" fmla="*/ 0 w 6469200"/>
              <a:gd name="connsiteY4" fmla="*/ 0 h 3207600"/>
              <a:gd name="connsiteX0" fmla="*/ 261257 w 6469200"/>
              <a:gd name="connsiteY0" fmla="*/ 718457 h 3207600"/>
              <a:gd name="connsiteX1" fmla="*/ 6469200 w 6469200"/>
              <a:gd name="connsiteY1" fmla="*/ 0 h 3207600"/>
              <a:gd name="connsiteX2" fmla="*/ 6469200 w 6469200"/>
              <a:gd name="connsiteY2" fmla="*/ 3207600 h 3207600"/>
              <a:gd name="connsiteX3" fmla="*/ 0 w 6469200"/>
              <a:gd name="connsiteY3" fmla="*/ 3207600 h 3207600"/>
              <a:gd name="connsiteX4" fmla="*/ 261257 w 6469200"/>
              <a:gd name="connsiteY4" fmla="*/ 718457 h 3207600"/>
              <a:gd name="connsiteX0" fmla="*/ 111968 w 6319911"/>
              <a:gd name="connsiteY0" fmla="*/ 718457 h 3207600"/>
              <a:gd name="connsiteX1" fmla="*/ 6319911 w 6319911"/>
              <a:gd name="connsiteY1" fmla="*/ 0 h 3207600"/>
              <a:gd name="connsiteX2" fmla="*/ 6319911 w 6319911"/>
              <a:gd name="connsiteY2" fmla="*/ 3207600 h 3207600"/>
              <a:gd name="connsiteX3" fmla="*/ 0 w 6319911"/>
              <a:gd name="connsiteY3" fmla="*/ 1770685 h 3207600"/>
              <a:gd name="connsiteX4" fmla="*/ 111968 w 6319911"/>
              <a:gd name="connsiteY4" fmla="*/ 718457 h 3207600"/>
              <a:gd name="connsiteX0" fmla="*/ 158621 w 6319911"/>
              <a:gd name="connsiteY0" fmla="*/ 699796 h 3207600"/>
              <a:gd name="connsiteX1" fmla="*/ 6319911 w 6319911"/>
              <a:gd name="connsiteY1" fmla="*/ 0 h 3207600"/>
              <a:gd name="connsiteX2" fmla="*/ 6319911 w 6319911"/>
              <a:gd name="connsiteY2" fmla="*/ 3207600 h 3207600"/>
              <a:gd name="connsiteX3" fmla="*/ 0 w 6319911"/>
              <a:gd name="connsiteY3" fmla="*/ 1770685 h 3207600"/>
              <a:gd name="connsiteX4" fmla="*/ 158621 w 6319911"/>
              <a:gd name="connsiteY4" fmla="*/ 699796 h 3207600"/>
              <a:gd name="connsiteX0" fmla="*/ 270589 w 6431879"/>
              <a:gd name="connsiteY0" fmla="*/ 699796 h 3207600"/>
              <a:gd name="connsiteX1" fmla="*/ 6431879 w 6431879"/>
              <a:gd name="connsiteY1" fmla="*/ 0 h 3207600"/>
              <a:gd name="connsiteX2" fmla="*/ 6431879 w 6431879"/>
              <a:gd name="connsiteY2" fmla="*/ 3207600 h 3207600"/>
              <a:gd name="connsiteX3" fmla="*/ 0 w 6431879"/>
              <a:gd name="connsiteY3" fmla="*/ 1696040 h 3207600"/>
              <a:gd name="connsiteX4" fmla="*/ 270589 w 6431879"/>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311" h="3207600">
                <a:moveTo>
                  <a:pt x="298021" y="699796"/>
                </a:moveTo>
                <a:lnTo>
                  <a:pt x="6459311" y="0"/>
                </a:lnTo>
                <a:lnTo>
                  <a:pt x="6459311" y="3207600"/>
                </a:lnTo>
                <a:lnTo>
                  <a:pt x="0" y="1824056"/>
                </a:lnTo>
                <a:lnTo>
                  <a:pt x="298021" y="699796"/>
                </a:lnTo>
                <a:close/>
              </a:path>
            </a:pathLst>
          </a:custGeom>
        </p:spPr>
        <p:txBody>
          <a:bodyPr anchor="ct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a:t>Lisää 2. kuva kuvagalleriasta, Väylän kuvapankista tai omista tiedostoista</a:t>
            </a:r>
            <a:endParaRPr lang="en-US"/>
          </a:p>
          <a:p>
            <a:endParaRPr lang="fi-FI"/>
          </a:p>
        </p:txBody>
      </p:sp>
      <p:pic>
        <p:nvPicPr>
          <p:cNvPr id="2" name="Picture 14" descr="Väyläviraston logo">
            <a:extLst>
              <a:ext uri="{FF2B5EF4-FFF2-40B4-BE49-F238E27FC236}">
                <a16:creationId xmlns:a16="http://schemas.microsoft.com/office/drawing/2014/main" id="{5E12AA34-FFF2-FE13-8019-1E02E25CACD1}"/>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6" y="5124315"/>
            <a:ext cx="1673549" cy="1394625"/>
          </a:xfrm>
          <a:prstGeom prst="rect">
            <a:avLst/>
          </a:prstGeom>
        </p:spPr>
      </p:pic>
      <p:sp>
        <p:nvSpPr>
          <p:cNvPr id="37" name="eulogoplaceholder">
            <a:extLst>
              <a:ext uri="{FF2B5EF4-FFF2-40B4-BE49-F238E27FC236}">
                <a16:creationId xmlns:a16="http://schemas.microsoft.com/office/drawing/2014/main" id="{1B9C94C1-FC64-6CE5-CB5C-F93889A10AF7}"/>
              </a:ext>
              <a:ext uri="{C183D7F6-B498-43B3-948B-1728B52AA6E4}">
                <adec:decorative xmlns:adec="http://schemas.microsoft.com/office/drawing/2017/decorative" val="1"/>
              </a:ext>
            </a:extLst>
          </p:cNvPr>
          <p:cNvSpPr txBox="1"/>
          <p:nvPr userDrawn="1"/>
        </p:nvSpPr>
        <p:spPr>
          <a:xfrm>
            <a:off x="2525761" y="5344806"/>
            <a:ext cx="2761856" cy="450000"/>
          </a:xfrm>
          <a:prstGeom prst="rect">
            <a:avLst/>
          </a:prstGeom>
          <a:noFill/>
        </p:spPr>
        <p:txBody>
          <a:bodyPr wrap="square" rtlCol="0">
            <a:spAutoFit/>
          </a:bodyPr>
          <a:lstStyle/>
          <a:p>
            <a:pPr algn="ctr"/>
            <a:endParaRPr lang="fi-FI" sz="1400" b="1" baseline="30000">
              <a:solidFill>
                <a:srgbClr val="000000"/>
              </a:solidFill>
              <a:latin typeface="Felbridge Pro"/>
              <a:cs typeface="Felbridge Pro"/>
            </a:endParaRPr>
          </a:p>
        </p:txBody>
      </p:sp>
      <p:sp>
        <p:nvSpPr>
          <p:cNvPr id="4" name="Freeform: Shape 13">
            <a:extLst>
              <a:ext uri="{FF2B5EF4-FFF2-40B4-BE49-F238E27FC236}">
                <a16:creationId xmlns:a16="http://schemas.microsoft.com/office/drawing/2014/main" id="{1DF13E9C-88E0-9FAE-ED4D-11B2B2C4C746}"/>
              </a:ext>
              <a:ext uri="{C183D7F6-B498-43B3-948B-1728B52AA6E4}">
                <adec:decorative xmlns:adec="http://schemas.microsoft.com/office/drawing/2017/decorative" val="1"/>
              </a:ext>
            </a:extLst>
          </p:cNvPr>
          <p:cNvSpPr/>
          <p:nvPr userDrawn="1"/>
        </p:nvSpPr>
        <p:spPr>
          <a:xfrm>
            <a:off x="4942529" y="3889679"/>
            <a:ext cx="7249471" cy="2966677"/>
          </a:xfrm>
          <a:custGeom>
            <a:avLst/>
            <a:gdLst>
              <a:gd name="connsiteX0" fmla="*/ 7249471 w 7249471"/>
              <a:gd name="connsiteY0" fmla="*/ 1375031 h 2966677"/>
              <a:gd name="connsiteX1" fmla="*/ 7249471 w 7249471"/>
              <a:gd name="connsiteY1" fmla="*/ 2966677 h 2966677"/>
              <a:gd name="connsiteX2" fmla="*/ 0 w 7249471"/>
              <a:gd name="connsiteY2" fmla="*/ 2966677 h 2966677"/>
              <a:gd name="connsiteX3" fmla="*/ 765931 w 7249471"/>
              <a:gd name="connsiteY3" fmla="*/ 0 h 2966677"/>
              <a:gd name="connsiteX4" fmla="*/ 7249471 w 7249471"/>
              <a:gd name="connsiteY4" fmla="*/ 1375031 h 296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471" h="2966677">
                <a:moveTo>
                  <a:pt x="7249471" y="1375031"/>
                </a:moveTo>
                <a:lnTo>
                  <a:pt x="7249471" y="2966677"/>
                </a:lnTo>
                <a:lnTo>
                  <a:pt x="0" y="2966677"/>
                </a:lnTo>
                <a:lnTo>
                  <a:pt x="765931" y="0"/>
                </a:lnTo>
                <a:lnTo>
                  <a:pt x="7249471" y="1375031"/>
                </a:lnTo>
                <a:close/>
              </a:path>
            </a:pathLst>
          </a:custGeom>
          <a:gradFill>
            <a:gsLst>
              <a:gs pos="54000">
                <a:schemeClr val="tx2"/>
              </a:gs>
              <a:gs pos="100000">
                <a:schemeClr val="accent1"/>
              </a:gs>
            </a:gsLst>
            <a:lin ang="0" scaled="0"/>
          </a:gradFill>
          <a:ln w="4832" cap="flat">
            <a:noFill/>
            <a:prstDash val="solid"/>
            <a:miter/>
          </a:ln>
        </p:spPr>
        <p:txBody>
          <a:bodyPr rtlCol="0" anchor="ctr"/>
          <a:lstStyle/>
          <a:p>
            <a:pPr algn="ctr"/>
            <a:endParaRPr lang="fi-FI"/>
          </a:p>
        </p:txBody>
      </p:sp>
    </p:spTree>
    <p:extLst>
      <p:ext uri="{BB962C8B-B14F-4D97-AF65-F5344CB8AC3E}">
        <p14:creationId xmlns:p14="http://schemas.microsoft.com/office/powerpoint/2010/main" val="1574869365"/>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otsikkodia2" preserve="1" userDrawn="1">
  <p:cSld name="otsikkodia2">
    <p:spTree>
      <p:nvGrpSpPr>
        <p:cNvPr id="1" name=""/>
        <p:cNvGrpSpPr/>
        <p:nvPr/>
      </p:nvGrpSpPr>
      <p:grpSpPr>
        <a:xfrm>
          <a:off x="0" y="0"/>
          <a:ext cx="0" cy="0"/>
          <a:chOff x="0" y="0"/>
          <a:chExt cx="0" cy="0"/>
        </a:xfrm>
      </p:grpSpPr>
      <p:sp>
        <p:nvSpPr>
          <p:cNvPr id="16" name="Otsikko 1">
            <a:extLst>
              <a:ext uri="{FF2B5EF4-FFF2-40B4-BE49-F238E27FC236}">
                <a16:creationId xmlns:a16="http://schemas.microsoft.com/office/drawing/2014/main" id="{DFC2DB4D-F6F1-70BF-17DD-1AA29EFBCE57}"/>
              </a:ext>
            </a:extLst>
          </p:cNvPr>
          <p:cNvSpPr>
            <a:spLocks noGrp="1"/>
          </p:cNvSpPr>
          <p:nvPr>
            <p:ph type="ctrTitle"/>
          </p:nvPr>
        </p:nvSpPr>
        <p:spPr>
          <a:xfrm>
            <a:off x="838800" y="457200"/>
            <a:ext cx="5198400" cy="1602000"/>
          </a:xfrm>
        </p:spPr>
        <p:txBody>
          <a:bodyPr anchor="ctr">
            <a:normAutofit/>
          </a:bodyPr>
          <a:lstStyle>
            <a:lvl1pPr algn="l">
              <a:defRPr sz="3200" b="1">
                <a:latin typeface="+mj-lt"/>
              </a:defRPr>
            </a:lvl1pPr>
          </a:lstStyle>
          <a:p>
            <a:r>
              <a:rPr lang="fi-FI"/>
              <a:t>Muokkaa ots. perustyyl. napsautt.</a:t>
            </a:r>
          </a:p>
        </p:txBody>
      </p:sp>
      <p:sp>
        <p:nvSpPr>
          <p:cNvPr id="17" name="Alaotsikko 2">
            <a:extLst>
              <a:ext uri="{FF2B5EF4-FFF2-40B4-BE49-F238E27FC236}">
                <a16:creationId xmlns:a16="http://schemas.microsoft.com/office/drawing/2014/main" id="{6F168DCC-AB8D-D777-5744-5D09315B00DB}"/>
              </a:ext>
            </a:extLst>
          </p:cNvPr>
          <p:cNvSpPr>
            <a:spLocks noGrp="1"/>
          </p:cNvSpPr>
          <p:nvPr>
            <p:ph type="subTitle" idx="1"/>
          </p:nvPr>
        </p:nvSpPr>
        <p:spPr>
          <a:xfrm>
            <a:off x="838800" y="2059200"/>
            <a:ext cx="3931200" cy="986400"/>
          </a:xfrm>
        </p:spPr>
        <p:txBody>
          <a:bodyPr>
            <a:normAutofit/>
          </a:bodyPr>
          <a:lstStyle>
            <a:lvl1pPr marL="0" indent="0" algn="l">
              <a:buNone/>
              <a:defRPr sz="20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34" name="Footer Placeholder 8">
            <a:extLst>
              <a:ext uri="{FF2B5EF4-FFF2-40B4-BE49-F238E27FC236}">
                <a16:creationId xmlns:a16="http://schemas.microsoft.com/office/drawing/2014/main" id="{3CAC7758-6477-FDA0-A312-E39FBF533C9C}"/>
              </a:ext>
            </a:extLst>
          </p:cNvPr>
          <p:cNvSpPr>
            <a:spLocks noGrp="1"/>
          </p:cNvSpPr>
          <p:nvPr>
            <p:ph type="ftr" sz="quarter" idx="15"/>
          </p:nvPr>
        </p:nvSpPr>
        <p:spPr>
          <a:xfrm>
            <a:off x="928800" y="3096000"/>
            <a:ext cx="2160000" cy="216000"/>
          </a:xfrm>
        </p:spPr>
        <p:txBody>
          <a:bodyPr vert="horz" lIns="0" tIns="0" rIns="0" bIns="0" rtlCol="0" anchor="t" anchorCtr="0"/>
          <a:lstStyle>
            <a:lvl1pPr>
              <a:defRPr lang="en-US" sz="1400" smtClean="0"/>
            </a:lvl1pPr>
          </a:lstStyle>
          <a:p>
            <a:r>
              <a:rPr lang="fi-FI"/>
              <a:t>Anna Saarlo</a:t>
            </a:r>
          </a:p>
        </p:txBody>
      </p:sp>
      <p:sp>
        <p:nvSpPr>
          <p:cNvPr id="22" name="duser_1">
            <a:extLst>
              <a:ext uri="{FF2B5EF4-FFF2-40B4-BE49-F238E27FC236}">
                <a16:creationId xmlns:a16="http://schemas.microsoft.com/office/drawing/2014/main" id="{96E05E4F-2793-6EFA-B9DE-D89A4CA0AA36}"/>
              </a:ext>
            </a:extLst>
          </p:cNvPr>
          <p:cNvSpPr txBox="1">
            <a:spLocks/>
          </p:cNvSpPr>
          <p:nvPr userDrawn="1"/>
        </p:nvSpPr>
        <p:spPr>
          <a:xfrm>
            <a:off x="928799" y="3420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23" name="duser_2">
            <a:extLst>
              <a:ext uri="{FF2B5EF4-FFF2-40B4-BE49-F238E27FC236}">
                <a16:creationId xmlns:a16="http://schemas.microsoft.com/office/drawing/2014/main" id="{98E864E4-8ADA-E257-0001-5B72FE7C0F82}"/>
              </a:ext>
            </a:extLst>
          </p:cNvPr>
          <p:cNvSpPr txBox="1">
            <a:spLocks/>
          </p:cNvSpPr>
          <p:nvPr userDrawn="1"/>
        </p:nvSpPr>
        <p:spPr>
          <a:xfrm>
            <a:off x="3239999" y="3096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33" name="duser_3">
            <a:extLst>
              <a:ext uri="{FF2B5EF4-FFF2-40B4-BE49-F238E27FC236}">
                <a16:creationId xmlns:a16="http://schemas.microsoft.com/office/drawing/2014/main" id="{909C2D96-06D0-78D4-C04E-8397680CD559}"/>
              </a:ext>
            </a:extLst>
          </p:cNvPr>
          <p:cNvSpPr txBox="1">
            <a:spLocks/>
          </p:cNvSpPr>
          <p:nvPr userDrawn="1"/>
        </p:nvSpPr>
        <p:spPr>
          <a:xfrm>
            <a:off x="3239999" y="3420000"/>
            <a:ext cx="2160000" cy="216000"/>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p>
        </p:txBody>
      </p:sp>
      <p:sp>
        <p:nvSpPr>
          <p:cNvPr id="18" name="Date Placeholder 3">
            <a:extLst>
              <a:ext uri="{FF2B5EF4-FFF2-40B4-BE49-F238E27FC236}">
                <a16:creationId xmlns:a16="http://schemas.microsoft.com/office/drawing/2014/main" id="{A6038138-08D9-D7C9-A694-E9CF3C1484CE}"/>
              </a:ext>
            </a:extLst>
          </p:cNvPr>
          <p:cNvSpPr>
            <a:spLocks noGrp="1"/>
          </p:cNvSpPr>
          <p:nvPr>
            <p:ph type="dt" sz="half" idx="2"/>
          </p:nvPr>
        </p:nvSpPr>
        <p:spPr>
          <a:xfrm>
            <a:off x="838800" y="3600000"/>
            <a:ext cx="1650783" cy="365125"/>
          </a:xfrm>
          <a:prstGeom prst="rect">
            <a:avLst/>
          </a:prstGeom>
        </p:spPr>
        <p:txBody>
          <a:bodyPr vert="horz" lIns="91440" tIns="45720" rIns="91440" bIns="45720" rtlCol="0" anchor="b"/>
          <a:lstStyle>
            <a:lvl1pPr algn="l">
              <a:defRPr sz="1200">
                <a:solidFill>
                  <a:schemeClr val="tx1">
                    <a:tint val="75000"/>
                  </a:schemeClr>
                </a:solidFill>
              </a:defRPr>
            </a:lvl1pPr>
          </a:lstStyle>
          <a:p>
            <a:r>
              <a:rPr lang="fi-FI"/>
              <a:t>23.9.2024</a:t>
            </a:r>
            <a:endParaRPr lang="en-US"/>
          </a:p>
        </p:txBody>
      </p:sp>
      <p:sp>
        <p:nvSpPr>
          <p:cNvPr id="19" name="DConfidentiality">
            <a:extLst>
              <a:ext uri="{FF2B5EF4-FFF2-40B4-BE49-F238E27FC236}">
                <a16:creationId xmlns:a16="http://schemas.microsoft.com/office/drawing/2014/main" id="{FC7A8C6D-1D34-6242-745E-73CE1B9BA5CC}"/>
              </a:ext>
            </a:extLst>
          </p:cNvPr>
          <p:cNvSpPr txBox="1">
            <a:spLocks/>
          </p:cNvSpPr>
          <p:nvPr userDrawn="1"/>
        </p:nvSpPr>
        <p:spPr>
          <a:xfrm>
            <a:off x="838800" y="4320000"/>
            <a:ext cx="1811094" cy="216000"/>
          </a:xfrm>
          <a:prstGeom prst="rect">
            <a:avLst/>
          </a:prstGeom>
        </p:spPr>
        <p:txBody>
          <a:bodyPr vert="horz" lIns="91440" tIns="45720" rIns="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endParaRPr>
          </a:p>
        </p:txBody>
      </p:sp>
      <p:sp>
        <p:nvSpPr>
          <p:cNvPr id="20" name="DDecree">
            <a:extLst>
              <a:ext uri="{FF2B5EF4-FFF2-40B4-BE49-F238E27FC236}">
                <a16:creationId xmlns:a16="http://schemas.microsoft.com/office/drawing/2014/main" id="{B412038A-9C06-5541-DDE0-39817F62FBAB}"/>
              </a:ext>
            </a:extLst>
          </p:cNvPr>
          <p:cNvSpPr txBox="1">
            <a:spLocks/>
          </p:cNvSpPr>
          <p:nvPr userDrawn="1"/>
        </p:nvSpPr>
        <p:spPr>
          <a:xfrm>
            <a:off x="2616249" y="4320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FF0000"/>
              </a:solidFill>
            </a:endParaRPr>
          </a:p>
        </p:txBody>
      </p:sp>
      <p:sp>
        <p:nvSpPr>
          <p:cNvPr id="12" name="Kuvan paikkamerkki 11">
            <a:extLst>
              <a:ext uri="{FF2B5EF4-FFF2-40B4-BE49-F238E27FC236}">
                <a16:creationId xmlns:a16="http://schemas.microsoft.com/office/drawing/2014/main" id="{ECF45415-D8F0-70FA-28BC-973F90567516}"/>
              </a:ext>
            </a:extLst>
          </p:cNvPr>
          <p:cNvSpPr>
            <a:spLocks noGrp="1"/>
          </p:cNvSpPr>
          <p:nvPr>
            <p:ph type="pic" sz="quarter" idx="11" hasCustomPrompt="1"/>
          </p:nvPr>
        </p:nvSpPr>
        <p:spPr>
          <a:xfrm>
            <a:off x="6037200" y="0"/>
            <a:ext cx="6156000" cy="2621118"/>
          </a:xfrm>
          <a:custGeom>
            <a:avLst/>
            <a:gdLst>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3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5" fmla="*/ 0 w 6156000"/>
              <a:gd name="connsiteY5" fmla="*/ 318 h 2621118"/>
              <a:gd name="connsiteX0" fmla="*/ 0 w 6156000"/>
              <a:gd name="connsiteY0" fmla="*/ 26211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0" fmla="*/ 0 w 6156000"/>
              <a:gd name="connsiteY0" fmla="*/ 2621118 h 2621118"/>
              <a:gd name="connsiteX1" fmla="*/ 721043 w 6156000"/>
              <a:gd name="connsiteY1" fmla="*/ 0 h 2621118"/>
              <a:gd name="connsiteX2" fmla="*/ 6156000 w 6156000"/>
              <a:gd name="connsiteY2" fmla="*/ 318 h 2621118"/>
              <a:gd name="connsiteX3" fmla="*/ 6147687 w 6156000"/>
              <a:gd name="connsiteY3" fmla="*/ 1739969 h 2621118"/>
              <a:gd name="connsiteX4" fmla="*/ 0 w 6156000"/>
              <a:gd name="connsiteY4" fmla="*/ 2621118 h 2621118"/>
              <a:gd name="connsiteX0" fmla="*/ 0 w 6164312"/>
              <a:gd name="connsiteY0" fmla="*/ 2621118 h 2621118"/>
              <a:gd name="connsiteX1" fmla="*/ 721043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 name="connsiteX0" fmla="*/ 0 w 6164312"/>
              <a:gd name="connsiteY0" fmla="*/ 2621118 h 2621118"/>
              <a:gd name="connsiteX1" fmla="*/ 679479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312" h="2621118">
                <a:moveTo>
                  <a:pt x="0" y="2621118"/>
                </a:moveTo>
                <a:lnTo>
                  <a:pt x="679479" y="0"/>
                </a:lnTo>
                <a:lnTo>
                  <a:pt x="6156000" y="318"/>
                </a:lnTo>
                <a:cubicBezTo>
                  <a:pt x="6158771" y="643933"/>
                  <a:pt x="6161541" y="1287547"/>
                  <a:pt x="6164312" y="1931162"/>
                </a:cubicBezTo>
                <a:lnTo>
                  <a:pt x="0" y="2621118"/>
                </a:lnTo>
                <a:close/>
              </a:path>
            </a:pathLst>
          </a:custGeom>
        </p:spPr>
        <p:txBody>
          <a:bodyP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a:t>Lisää 1. kuva tai väri kuvagalleriasta. Muita kuvia voit lisätä Väylän kuvapankista tai omista tiedostoista</a:t>
            </a:r>
            <a:endParaRPr lang="en-US"/>
          </a:p>
          <a:p>
            <a:endParaRPr lang="fi-FI"/>
          </a:p>
        </p:txBody>
      </p:sp>
      <p:sp>
        <p:nvSpPr>
          <p:cNvPr id="3" name="Kuvan paikkamerkki 11">
            <a:extLst>
              <a:ext uri="{FF2B5EF4-FFF2-40B4-BE49-F238E27FC236}">
                <a16:creationId xmlns:a16="http://schemas.microsoft.com/office/drawing/2014/main" id="{213398F5-290C-A9DF-6523-5B429DFCCF24}"/>
              </a:ext>
            </a:extLst>
          </p:cNvPr>
          <p:cNvSpPr>
            <a:spLocks noGrp="1"/>
          </p:cNvSpPr>
          <p:nvPr>
            <p:ph type="pic" sz="quarter" idx="12" hasCustomPrompt="1"/>
          </p:nvPr>
        </p:nvSpPr>
        <p:spPr>
          <a:xfrm>
            <a:off x="5730289" y="1998000"/>
            <a:ext cx="6459311" cy="3207600"/>
          </a:xfrm>
          <a:custGeom>
            <a:avLst/>
            <a:gdLst>
              <a:gd name="connsiteX0" fmla="*/ 0 w 6469200"/>
              <a:gd name="connsiteY0" fmla="*/ 0 h 3207600"/>
              <a:gd name="connsiteX1" fmla="*/ 6469200 w 6469200"/>
              <a:gd name="connsiteY1" fmla="*/ 0 h 3207600"/>
              <a:gd name="connsiteX2" fmla="*/ 6469200 w 6469200"/>
              <a:gd name="connsiteY2" fmla="*/ 3207600 h 3207600"/>
              <a:gd name="connsiteX3" fmla="*/ 0 w 6469200"/>
              <a:gd name="connsiteY3" fmla="*/ 3207600 h 3207600"/>
              <a:gd name="connsiteX4" fmla="*/ 0 w 6469200"/>
              <a:gd name="connsiteY4" fmla="*/ 0 h 3207600"/>
              <a:gd name="connsiteX0" fmla="*/ 261257 w 6469200"/>
              <a:gd name="connsiteY0" fmla="*/ 718457 h 3207600"/>
              <a:gd name="connsiteX1" fmla="*/ 6469200 w 6469200"/>
              <a:gd name="connsiteY1" fmla="*/ 0 h 3207600"/>
              <a:gd name="connsiteX2" fmla="*/ 6469200 w 6469200"/>
              <a:gd name="connsiteY2" fmla="*/ 3207600 h 3207600"/>
              <a:gd name="connsiteX3" fmla="*/ 0 w 6469200"/>
              <a:gd name="connsiteY3" fmla="*/ 3207600 h 3207600"/>
              <a:gd name="connsiteX4" fmla="*/ 261257 w 6469200"/>
              <a:gd name="connsiteY4" fmla="*/ 718457 h 3207600"/>
              <a:gd name="connsiteX0" fmla="*/ 111968 w 6319911"/>
              <a:gd name="connsiteY0" fmla="*/ 718457 h 3207600"/>
              <a:gd name="connsiteX1" fmla="*/ 6319911 w 6319911"/>
              <a:gd name="connsiteY1" fmla="*/ 0 h 3207600"/>
              <a:gd name="connsiteX2" fmla="*/ 6319911 w 6319911"/>
              <a:gd name="connsiteY2" fmla="*/ 3207600 h 3207600"/>
              <a:gd name="connsiteX3" fmla="*/ 0 w 6319911"/>
              <a:gd name="connsiteY3" fmla="*/ 1770685 h 3207600"/>
              <a:gd name="connsiteX4" fmla="*/ 111968 w 6319911"/>
              <a:gd name="connsiteY4" fmla="*/ 718457 h 3207600"/>
              <a:gd name="connsiteX0" fmla="*/ 158621 w 6319911"/>
              <a:gd name="connsiteY0" fmla="*/ 699796 h 3207600"/>
              <a:gd name="connsiteX1" fmla="*/ 6319911 w 6319911"/>
              <a:gd name="connsiteY1" fmla="*/ 0 h 3207600"/>
              <a:gd name="connsiteX2" fmla="*/ 6319911 w 6319911"/>
              <a:gd name="connsiteY2" fmla="*/ 3207600 h 3207600"/>
              <a:gd name="connsiteX3" fmla="*/ 0 w 6319911"/>
              <a:gd name="connsiteY3" fmla="*/ 1770685 h 3207600"/>
              <a:gd name="connsiteX4" fmla="*/ 158621 w 6319911"/>
              <a:gd name="connsiteY4" fmla="*/ 699796 h 3207600"/>
              <a:gd name="connsiteX0" fmla="*/ 270589 w 6431879"/>
              <a:gd name="connsiteY0" fmla="*/ 699796 h 3207600"/>
              <a:gd name="connsiteX1" fmla="*/ 6431879 w 6431879"/>
              <a:gd name="connsiteY1" fmla="*/ 0 h 3207600"/>
              <a:gd name="connsiteX2" fmla="*/ 6431879 w 6431879"/>
              <a:gd name="connsiteY2" fmla="*/ 3207600 h 3207600"/>
              <a:gd name="connsiteX3" fmla="*/ 0 w 6431879"/>
              <a:gd name="connsiteY3" fmla="*/ 1696040 h 3207600"/>
              <a:gd name="connsiteX4" fmla="*/ 270589 w 6431879"/>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311" h="3207600">
                <a:moveTo>
                  <a:pt x="298021" y="699796"/>
                </a:moveTo>
                <a:lnTo>
                  <a:pt x="6459311" y="0"/>
                </a:lnTo>
                <a:lnTo>
                  <a:pt x="6459311" y="3207600"/>
                </a:lnTo>
                <a:lnTo>
                  <a:pt x="0" y="1824056"/>
                </a:lnTo>
                <a:lnTo>
                  <a:pt x="298021" y="699796"/>
                </a:lnTo>
                <a:close/>
              </a:path>
            </a:pathLst>
          </a:custGeom>
        </p:spPr>
        <p:txBody>
          <a:bodyPr anchor="ctr"/>
          <a:lstStyle>
            <a:lvl1pPr marL="0" indent="0" algn="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a:t>Lisää 2. kuva tai väri kuvagalleriasta. Muita kuvia voit lisätä Väylän kuvapankista tai omista tiedostoista</a:t>
            </a:r>
            <a:endParaRPr lang="en-US"/>
          </a:p>
          <a:p>
            <a:endParaRPr lang="fi-FI"/>
          </a:p>
        </p:txBody>
      </p:sp>
      <p:sp>
        <p:nvSpPr>
          <p:cNvPr id="2" name="Kuvan paikkamerkki 11">
            <a:extLst>
              <a:ext uri="{FF2B5EF4-FFF2-40B4-BE49-F238E27FC236}">
                <a16:creationId xmlns:a16="http://schemas.microsoft.com/office/drawing/2014/main" id="{A1029FCA-64BC-6BB6-607F-AC980FC6642D}"/>
              </a:ext>
            </a:extLst>
          </p:cNvPr>
          <p:cNvSpPr>
            <a:spLocks noGrp="1"/>
          </p:cNvSpPr>
          <p:nvPr>
            <p:ph type="pic" sz="quarter" idx="13" hasCustomPrompt="1"/>
          </p:nvPr>
        </p:nvSpPr>
        <p:spPr>
          <a:xfrm>
            <a:off x="4929540" y="3882368"/>
            <a:ext cx="7254877" cy="2972083"/>
          </a:xfrm>
          <a:custGeom>
            <a:avLst/>
            <a:gdLst>
              <a:gd name="connsiteX0" fmla="*/ 0 w 7250400"/>
              <a:gd name="connsiteY0" fmla="*/ 0 h 2966400"/>
              <a:gd name="connsiteX1" fmla="*/ 7250400 w 7250400"/>
              <a:gd name="connsiteY1" fmla="*/ 0 h 2966400"/>
              <a:gd name="connsiteX2" fmla="*/ 7250400 w 7250400"/>
              <a:gd name="connsiteY2" fmla="*/ 2966400 h 2966400"/>
              <a:gd name="connsiteX3" fmla="*/ 0 w 7250400"/>
              <a:gd name="connsiteY3" fmla="*/ 2966400 h 2966400"/>
              <a:gd name="connsiteX4" fmla="*/ 0 w 7250400"/>
              <a:gd name="connsiteY4" fmla="*/ 0 h 2966400"/>
              <a:gd name="connsiteX0" fmla="*/ 811764 w 7250400"/>
              <a:gd name="connsiteY0" fmla="*/ 0 h 3097028"/>
              <a:gd name="connsiteX1" fmla="*/ 7250400 w 7250400"/>
              <a:gd name="connsiteY1" fmla="*/ 130628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97028"/>
              <a:gd name="connsiteX1" fmla="*/ 7241069 w 7250400"/>
              <a:gd name="connsiteY1" fmla="*/ 1520890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97028"/>
              <a:gd name="connsiteX1" fmla="*/ 7241069 w 7250400"/>
              <a:gd name="connsiteY1" fmla="*/ 1425640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58928"/>
              <a:gd name="connsiteX1" fmla="*/ 7241069 w 7250400"/>
              <a:gd name="connsiteY1" fmla="*/ 1387540 h 3058928"/>
              <a:gd name="connsiteX2" fmla="*/ 7250400 w 7250400"/>
              <a:gd name="connsiteY2" fmla="*/ 3058928 h 3058928"/>
              <a:gd name="connsiteX3" fmla="*/ 0 w 7250400"/>
              <a:gd name="connsiteY3" fmla="*/ 3058928 h 3058928"/>
              <a:gd name="connsiteX4" fmla="*/ 811764 w 7250400"/>
              <a:gd name="connsiteY4" fmla="*/ 0 h 3058928"/>
              <a:gd name="connsiteX0" fmla="*/ 783189 w 7221825"/>
              <a:gd name="connsiteY0" fmla="*/ 0 h 3058928"/>
              <a:gd name="connsiteX1" fmla="*/ 7212494 w 7221825"/>
              <a:gd name="connsiteY1" fmla="*/ 1387540 h 3058928"/>
              <a:gd name="connsiteX2" fmla="*/ 7221825 w 7221825"/>
              <a:gd name="connsiteY2" fmla="*/ 3058928 h 3058928"/>
              <a:gd name="connsiteX3" fmla="*/ 0 w 7221825"/>
              <a:gd name="connsiteY3" fmla="*/ 2954153 h 3058928"/>
              <a:gd name="connsiteX4" fmla="*/ 783189 w 7221825"/>
              <a:gd name="connsiteY4" fmla="*/ 0 h 3058928"/>
              <a:gd name="connsiteX0" fmla="*/ 783189 w 7231350"/>
              <a:gd name="connsiteY0" fmla="*/ 0 h 2963678"/>
              <a:gd name="connsiteX1" fmla="*/ 7212494 w 7231350"/>
              <a:gd name="connsiteY1" fmla="*/ 1387540 h 2963678"/>
              <a:gd name="connsiteX2" fmla="*/ 7231350 w 7231350"/>
              <a:gd name="connsiteY2" fmla="*/ 2963678 h 2963678"/>
              <a:gd name="connsiteX3" fmla="*/ 0 w 7231350"/>
              <a:gd name="connsiteY3" fmla="*/ 2954153 h 2963678"/>
              <a:gd name="connsiteX4" fmla="*/ 783189 w 7231350"/>
              <a:gd name="connsiteY4" fmla="*/ 0 h 2963678"/>
              <a:gd name="connsiteX0" fmla="*/ 741353 w 7231350"/>
              <a:gd name="connsiteY0" fmla="*/ 0 h 2975631"/>
              <a:gd name="connsiteX1" fmla="*/ 7212494 w 7231350"/>
              <a:gd name="connsiteY1" fmla="*/ 1399493 h 2975631"/>
              <a:gd name="connsiteX2" fmla="*/ 7231350 w 7231350"/>
              <a:gd name="connsiteY2" fmla="*/ 2975631 h 2975631"/>
              <a:gd name="connsiteX3" fmla="*/ 0 w 7231350"/>
              <a:gd name="connsiteY3" fmla="*/ 2966106 h 2975631"/>
              <a:gd name="connsiteX4" fmla="*/ 741353 w 7231350"/>
              <a:gd name="connsiteY4" fmla="*/ 0 h 2975631"/>
              <a:gd name="connsiteX0" fmla="*/ 783188 w 7273185"/>
              <a:gd name="connsiteY0" fmla="*/ 0 h 2975631"/>
              <a:gd name="connsiteX1" fmla="*/ 7254329 w 7273185"/>
              <a:gd name="connsiteY1" fmla="*/ 1399493 h 2975631"/>
              <a:gd name="connsiteX2" fmla="*/ 7273185 w 7273185"/>
              <a:gd name="connsiteY2" fmla="*/ 2975631 h 2975631"/>
              <a:gd name="connsiteX3" fmla="*/ 0 w 7273185"/>
              <a:gd name="connsiteY3" fmla="*/ 2972083 h 2975631"/>
              <a:gd name="connsiteX4" fmla="*/ 783188 w 7273185"/>
              <a:gd name="connsiteY4" fmla="*/ 0 h 2975631"/>
              <a:gd name="connsiteX0" fmla="*/ 783188 w 7254877"/>
              <a:gd name="connsiteY0" fmla="*/ 0 h 2972083"/>
              <a:gd name="connsiteX1" fmla="*/ 7254329 w 7254877"/>
              <a:gd name="connsiteY1" fmla="*/ 1399493 h 2972083"/>
              <a:gd name="connsiteX2" fmla="*/ 7249279 w 7254877"/>
              <a:gd name="connsiteY2" fmla="*/ 2969655 h 2972083"/>
              <a:gd name="connsiteX3" fmla="*/ 0 w 7254877"/>
              <a:gd name="connsiteY3" fmla="*/ 2972083 h 2972083"/>
              <a:gd name="connsiteX4" fmla="*/ 783188 w 7254877"/>
              <a:gd name="connsiteY4" fmla="*/ 0 h 297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877" h="2972083">
                <a:moveTo>
                  <a:pt x="783188" y="0"/>
                </a:moveTo>
                <a:lnTo>
                  <a:pt x="7254329" y="1399493"/>
                </a:lnTo>
                <a:cubicBezTo>
                  <a:pt x="7257439" y="1924872"/>
                  <a:pt x="7246169" y="2444276"/>
                  <a:pt x="7249279" y="2969655"/>
                </a:cubicBezTo>
                <a:lnTo>
                  <a:pt x="0" y="2972083"/>
                </a:lnTo>
                <a:lnTo>
                  <a:pt x="783188" y="0"/>
                </a:lnTo>
                <a:close/>
              </a:path>
            </a:pathLst>
          </a:custGeom>
        </p:spPr>
        <p:txBody>
          <a:bodyPr anchor="b"/>
          <a:lstStyle>
            <a:lvl1pPr marL="0" indent="0" algn="ctr">
              <a:buFontTx/>
              <a:buNone/>
              <a:defRPr sz="1600"/>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a:t>Lisää 3. kuva tai väri kuvagalleriasta. Muita kuvia voit lisätä Väylän kuvapankista tai omista tiedostoista</a:t>
            </a:r>
            <a:endParaRPr lang="en-US"/>
          </a:p>
          <a:p>
            <a:endParaRPr lang="fi-FI"/>
          </a:p>
        </p:txBody>
      </p:sp>
      <p:pic>
        <p:nvPicPr>
          <p:cNvPr id="37" name="Picture 14" descr="Väyläviraston logo">
            <a:extLst>
              <a:ext uri="{FF2B5EF4-FFF2-40B4-BE49-F238E27FC236}">
                <a16:creationId xmlns:a16="http://schemas.microsoft.com/office/drawing/2014/main" id="{CFE18993-6749-2E5A-E9F6-584C91719FF8}"/>
              </a:ext>
              <a:ext uri="{C183D7F6-B498-43B3-948B-1728B52AA6E4}">
                <adec:decorative xmlns:adec="http://schemas.microsoft.com/office/drawing/2017/decorative" val="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116" y="5124315"/>
            <a:ext cx="1673549" cy="1394625"/>
          </a:xfrm>
          <a:prstGeom prst="rect">
            <a:avLst/>
          </a:prstGeom>
        </p:spPr>
      </p:pic>
      <p:sp>
        <p:nvSpPr>
          <p:cNvPr id="4" name="eulogoplaceholder">
            <a:extLst>
              <a:ext uri="{FF2B5EF4-FFF2-40B4-BE49-F238E27FC236}">
                <a16:creationId xmlns:a16="http://schemas.microsoft.com/office/drawing/2014/main" id="{D86EE20E-F09E-B6DE-CDF6-15CD9710B97A}"/>
              </a:ext>
              <a:ext uri="{C183D7F6-B498-43B3-948B-1728B52AA6E4}">
                <adec:decorative xmlns:adec="http://schemas.microsoft.com/office/drawing/2017/decorative" val="1"/>
              </a:ext>
            </a:extLst>
          </p:cNvPr>
          <p:cNvSpPr txBox="1"/>
          <p:nvPr userDrawn="1"/>
        </p:nvSpPr>
        <p:spPr>
          <a:xfrm>
            <a:off x="2525761" y="5344806"/>
            <a:ext cx="2761856" cy="450000"/>
          </a:xfrm>
          <a:prstGeom prst="rect">
            <a:avLst/>
          </a:prstGeom>
          <a:noFill/>
        </p:spPr>
        <p:txBody>
          <a:bodyPr wrap="square" rtlCol="0">
            <a:spAutoFit/>
          </a:bodyPr>
          <a:lstStyle/>
          <a:p>
            <a:pPr algn="ctr"/>
            <a:endParaRPr lang="fi-FI" sz="1400" b="1" baseline="30000">
              <a:solidFill>
                <a:srgbClr val="000000"/>
              </a:solidFill>
              <a:latin typeface="Felbridge Pro"/>
              <a:cs typeface="Felbridge Pro"/>
            </a:endParaRPr>
          </a:p>
        </p:txBody>
      </p:sp>
      <p:sp>
        <p:nvSpPr>
          <p:cNvPr id="5" name="DSecrecy">
            <a:extLst>
              <a:ext uri="{FF2B5EF4-FFF2-40B4-BE49-F238E27FC236}">
                <a16:creationId xmlns:a16="http://schemas.microsoft.com/office/drawing/2014/main" id="{874257ED-12B9-6F5E-B129-623F9E02C625}"/>
              </a:ext>
            </a:extLst>
          </p:cNvPr>
          <p:cNvSpPr txBox="1">
            <a:spLocks/>
          </p:cNvSpPr>
          <p:nvPr userDrawn="1"/>
        </p:nvSpPr>
        <p:spPr>
          <a:xfrm>
            <a:off x="838799" y="4571999"/>
            <a:ext cx="3931199" cy="552315"/>
          </a:xfrm>
          <a:prstGeom prst="rect">
            <a:avLst/>
          </a:prstGeom>
        </p:spPr>
        <p:txBody>
          <a:bodyPr vert="horz" lIns="91440" tIns="45720" rIns="91440" bIns="45720" rtlCol="0" anchor="t"/>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FF0000"/>
              </a:solidFill>
            </a:endParaRPr>
          </a:p>
        </p:txBody>
      </p:sp>
    </p:spTree>
    <p:extLst>
      <p:ext uri="{BB962C8B-B14F-4D97-AF65-F5344CB8AC3E}">
        <p14:creationId xmlns:p14="http://schemas.microsoft.com/office/powerpoint/2010/main" val="1631029290"/>
      </p:ext>
    </p:extLst>
  </p:cSld>
  <p:clrMapOvr>
    <a:masterClrMapping/>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tsikkodia3" preserve="1" userDrawn="1">
  <p:cSld name="otsikkodia3">
    <p:bg>
      <p:bgPr>
        <a:gradFill>
          <a:gsLst>
            <a:gs pos="50000">
              <a:schemeClr val="tx2"/>
            </a:gs>
            <a:gs pos="100000">
              <a:schemeClr val="accent1"/>
            </a:gs>
          </a:gsLst>
          <a:lin ang="48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4941C4-ED2F-B599-0A36-E71931F973FB}"/>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5109" y="5035814"/>
            <a:ext cx="1833562" cy="1571625"/>
          </a:xfrm>
          <a:prstGeom prst="rect">
            <a:avLst/>
          </a:prstGeom>
        </p:spPr>
      </p:pic>
      <p:sp>
        <p:nvSpPr>
          <p:cNvPr id="16" name="Otsikko 1">
            <a:extLst>
              <a:ext uri="{FF2B5EF4-FFF2-40B4-BE49-F238E27FC236}">
                <a16:creationId xmlns:a16="http://schemas.microsoft.com/office/drawing/2014/main" id="{DFC2DB4D-F6F1-70BF-17DD-1AA29EFBCE57}"/>
              </a:ext>
            </a:extLst>
          </p:cNvPr>
          <p:cNvSpPr>
            <a:spLocks noGrp="1"/>
          </p:cNvSpPr>
          <p:nvPr>
            <p:ph type="ctrTitle"/>
          </p:nvPr>
        </p:nvSpPr>
        <p:spPr>
          <a:xfrm>
            <a:off x="838800" y="457200"/>
            <a:ext cx="5198400" cy="1602000"/>
          </a:xfrm>
        </p:spPr>
        <p:txBody>
          <a:bodyPr anchor="ctr">
            <a:normAutofit/>
          </a:bodyPr>
          <a:lstStyle>
            <a:lvl1pPr algn="l">
              <a:defRPr sz="3200" b="1">
                <a:solidFill>
                  <a:schemeClr val="bg1"/>
                </a:solidFill>
                <a:latin typeface="+mj-lt"/>
              </a:defRPr>
            </a:lvl1pPr>
          </a:lstStyle>
          <a:p>
            <a:r>
              <a:rPr lang="fi-FI"/>
              <a:t>Muokkaa ots. perustyyl. napsautt.</a:t>
            </a:r>
          </a:p>
        </p:txBody>
      </p:sp>
      <p:sp>
        <p:nvSpPr>
          <p:cNvPr id="17" name="Alaotsikko 2">
            <a:extLst>
              <a:ext uri="{FF2B5EF4-FFF2-40B4-BE49-F238E27FC236}">
                <a16:creationId xmlns:a16="http://schemas.microsoft.com/office/drawing/2014/main" id="{6F168DCC-AB8D-D777-5744-5D09315B00DB}"/>
              </a:ext>
            </a:extLst>
          </p:cNvPr>
          <p:cNvSpPr>
            <a:spLocks noGrp="1"/>
          </p:cNvSpPr>
          <p:nvPr>
            <p:ph type="subTitle" idx="1"/>
          </p:nvPr>
        </p:nvSpPr>
        <p:spPr>
          <a:xfrm>
            <a:off x="838800" y="2059200"/>
            <a:ext cx="3931200" cy="986400"/>
          </a:xfrm>
        </p:spPr>
        <p:txBody>
          <a:bodyPr>
            <a:normAutofit/>
          </a:bodyPr>
          <a:lstStyle>
            <a:lvl1pPr marL="0" indent="0" algn="l">
              <a:buNone/>
              <a:defRPr sz="2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22" name="duser_1">
            <a:extLst>
              <a:ext uri="{FF2B5EF4-FFF2-40B4-BE49-F238E27FC236}">
                <a16:creationId xmlns:a16="http://schemas.microsoft.com/office/drawing/2014/main" id="{96E05E4F-2793-6EFA-B9DE-D89A4CA0AA36}"/>
              </a:ext>
            </a:extLst>
          </p:cNvPr>
          <p:cNvSpPr txBox="1">
            <a:spLocks/>
          </p:cNvSpPr>
          <p:nvPr userDrawn="1"/>
        </p:nvSpPr>
        <p:spPr>
          <a:xfrm>
            <a:off x="928799" y="3420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chemeClr val="bg1"/>
              </a:solidFill>
            </a:endParaRPr>
          </a:p>
        </p:txBody>
      </p:sp>
      <p:sp>
        <p:nvSpPr>
          <p:cNvPr id="23" name="duser_2">
            <a:extLst>
              <a:ext uri="{FF2B5EF4-FFF2-40B4-BE49-F238E27FC236}">
                <a16:creationId xmlns:a16="http://schemas.microsoft.com/office/drawing/2014/main" id="{98E864E4-8ADA-E257-0001-5B72FE7C0F82}"/>
              </a:ext>
            </a:extLst>
          </p:cNvPr>
          <p:cNvSpPr txBox="1">
            <a:spLocks/>
          </p:cNvSpPr>
          <p:nvPr userDrawn="1"/>
        </p:nvSpPr>
        <p:spPr>
          <a:xfrm>
            <a:off x="3239999" y="3096000"/>
            <a:ext cx="2160000" cy="232919"/>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chemeClr val="bg1"/>
              </a:solidFill>
            </a:endParaRPr>
          </a:p>
        </p:txBody>
      </p:sp>
      <p:sp>
        <p:nvSpPr>
          <p:cNvPr id="33" name="duser_3">
            <a:extLst>
              <a:ext uri="{FF2B5EF4-FFF2-40B4-BE49-F238E27FC236}">
                <a16:creationId xmlns:a16="http://schemas.microsoft.com/office/drawing/2014/main" id="{909C2D96-06D0-78D4-C04E-8397680CD559}"/>
              </a:ext>
            </a:extLst>
          </p:cNvPr>
          <p:cNvSpPr txBox="1">
            <a:spLocks/>
          </p:cNvSpPr>
          <p:nvPr userDrawn="1"/>
        </p:nvSpPr>
        <p:spPr>
          <a:xfrm>
            <a:off x="3239999" y="3420000"/>
            <a:ext cx="2160000" cy="216000"/>
          </a:xfrm>
          <a:prstGeom prst="rect">
            <a:avLst/>
          </a:prstGeom>
        </p:spPr>
        <p:txBody>
          <a:bodyPr vert="horz" lIns="0" tIns="0" rIns="0" bIns="0" rtlCol="0" anchor="t" anchorCtr="0"/>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a:solidFill>
                <a:schemeClr val="bg1"/>
              </a:solidFill>
            </a:endParaRPr>
          </a:p>
        </p:txBody>
      </p:sp>
      <p:sp>
        <p:nvSpPr>
          <p:cNvPr id="18" name="Date Placeholder 3">
            <a:extLst>
              <a:ext uri="{FF2B5EF4-FFF2-40B4-BE49-F238E27FC236}">
                <a16:creationId xmlns:a16="http://schemas.microsoft.com/office/drawing/2014/main" id="{A6038138-08D9-D7C9-A694-E9CF3C1484CE}"/>
              </a:ext>
            </a:extLst>
          </p:cNvPr>
          <p:cNvSpPr>
            <a:spLocks noGrp="1"/>
          </p:cNvSpPr>
          <p:nvPr>
            <p:ph type="dt" sz="half" idx="2"/>
          </p:nvPr>
        </p:nvSpPr>
        <p:spPr>
          <a:xfrm>
            <a:off x="838800" y="3600000"/>
            <a:ext cx="1650783" cy="365125"/>
          </a:xfrm>
          <a:prstGeom prst="rect">
            <a:avLst/>
          </a:prstGeom>
        </p:spPr>
        <p:txBody>
          <a:bodyPr vert="horz" lIns="91440" tIns="45720" rIns="91440" bIns="45720" rtlCol="0" anchor="b"/>
          <a:lstStyle>
            <a:lvl1pPr algn="l">
              <a:defRPr sz="1200">
                <a:solidFill>
                  <a:schemeClr val="bg1"/>
                </a:solidFill>
              </a:defRPr>
            </a:lvl1pPr>
          </a:lstStyle>
          <a:p>
            <a:r>
              <a:rPr lang="fi-FI"/>
              <a:t>23.9.2024</a:t>
            </a:r>
            <a:endParaRPr lang="en-US"/>
          </a:p>
        </p:txBody>
      </p:sp>
      <p:sp>
        <p:nvSpPr>
          <p:cNvPr id="12" name="Kuvan paikkamerkki 11">
            <a:extLst>
              <a:ext uri="{FF2B5EF4-FFF2-40B4-BE49-F238E27FC236}">
                <a16:creationId xmlns:a16="http://schemas.microsoft.com/office/drawing/2014/main" id="{ECF45415-D8F0-70FA-28BC-973F90567516}"/>
              </a:ext>
            </a:extLst>
          </p:cNvPr>
          <p:cNvSpPr>
            <a:spLocks noGrp="1"/>
          </p:cNvSpPr>
          <p:nvPr>
            <p:ph type="pic" sz="quarter" idx="11" hasCustomPrompt="1"/>
          </p:nvPr>
        </p:nvSpPr>
        <p:spPr>
          <a:xfrm>
            <a:off x="6037200" y="0"/>
            <a:ext cx="6156000" cy="2621118"/>
          </a:xfrm>
          <a:custGeom>
            <a:avLst/>
            <a:gdLst>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0 h 2620800"/>
              <a:gd name="connsiteX1" fmla="*/ 6156000 w 6156000"/>
              <a:gd name="connsiteY1" fmla="*/ 0 h 2620800"/>
              <a:gd name="connsiteX2" fmla="*/ 6156000 w 6156000"/>
              <a:gd name="connsiteY2" fmla="*/ 2620800 h 2620800"/>
              <a:gd name="connsiteX3" fmla="*/ 0 w 6156000"/>
              <a:gd name="connsiteY3" fmla="*/ 2620800 h 2620800"/>
              <a:gd name="connsiteX4" fmla="*/ 0 w 6156000"/>
              <a:gd name="connsiteY4" fmla="*/ 0 h 2620800"/>
              <a:gd name="connsiteX0" fmla="*/ 0 w 6156000"/>
              <a:gd name="connsiteY0" fmla="*/ 3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5" fmla="*/ 0 w 6156000"/>
              <a:gd name="connsiteY5" fmla="*/ 318 h 2621118"/>
              <a:gd name="connsiteX0" fmla="*/ 0 w 6156000"/>
              <a:gd name="connsiteY0" fmla="*/ 2621118 h 2621118"/>
              <a:gd name="connsiteX1" fmla="*/ 721043 w 6156000"/>
              <a:gd name="connsiteY1" fmla="*/ 0 h 2621118"/>
              <a:gd name="connsiteX2" fmla="*/ 6156000 w 6156000"/>
              <a:gd name="connsiteY2" fmla="*/ 318 h 2621118"/>
              <a:gd name="connsiteX3" fmla="*/ 6156000 w 6156000"/>
              <a:gd name="connsiteY3" fmla="*/ 2621118 h 2621118"/>
              <a:gd name="connsiteX4" fmla="*/ 0 w 6156000"/>
              <a:gd name="connsiteY4" fmla="*/ 2621118 h 2621118"/>
              <a:gd name="connsiteX0" fmla="*/ 0 w 6156000"/>
              <a:gd name="connsiteY0" fmla="*/ 2621118 h 2621118"/>
              <a:gd name="connsiteX1" fmla="*/ 721043 w 6156000"/>
              <a:gd name="connsiteY1" fmla="*/ 0 h 2621118"/>
              <a:gd name="connsiteX2" fmla="*/ 6156000 w 6156000"/>
              <a:gd name="connsiteY2" fmla="*/ 318 h 2621118"/>
              <a:gd name="connsiteX3" fmla="*/ 6147687 w 6156000"/>
              <a:gd name="connsiteY3" fmla="*/ 1739969 h 2621118"/>
              <a:gd name="connsiteX4" fmla="*/ 0 w 6156000"/>
              <a:gd name="connsiteY4" fmla="*/ 2621118 h 2621118"/>
              <a:gd name="connsiteX0" fmla="*/ 0 w 6164312"/>
              <a:gd name="connsiteY0" fmla="*/ 2621118 h 2621118"/>
              <a:gd name="connsiteX1" fmla="*/ 721043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 name="connsiteX0" fmla="*/ 0 w 6164312"/>
              <a:gd name="connsiteY0" fmla="*/ 2621118 h 2621118"/>
              <a:gd name="connsiteX1" fmla="*/ 679479 w 6164312"/>
              <a:gd name="connsiteY1" fmla="*/ 0 h 2621118"/>
              <a:gd name="connsiteX2" fmla="*/ 6156000 w 6164312"/>
              <a:gd name="connsiteY2" fmla="*/ 318 h 2621118"/>
              <a:gd name="connsiteX3" fmla="*/ 6164312 w 6164312"/>
              <a:gd name="connsiteY3" fmla="*/ 1931162 h 2621118"/>
              <a:gd name="connsiteX4" fmla="*/ 0 w 6164312"/>
              <a:gd name="connsiteY4" fmla="*/ 2621118 h 2621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4312" h="2621118">
                <a:moveTo>
                  <a:pt x="0" y="2621118"/>
                </a:moveTo>
                <a:lnTo>
                  <a:pt x="679479" y="0"/>
                </a:lnTo>
                <a:lnTo>
                  <a:pt x="6156000" y="318"/>
                </a:lnTo>
                <a:cubicBezTo>
                  <a:pt x="6158771" y="643933"/>
                  <a:pt x="6161541" y="1287547"/>
                  <a:pt x="6164312" y="1931162"/>
                </a:cubicBezTo>
                <a:lnTo>
                  <a:pt x="0" y="2621118"/>
                </a:lnTo>
                <a:close/>
              </a:path>
            </a:pathLst>
          </a:custGeom>
        </p:spPr>
        <p:txBody>
          <a:bodyPr/>
          <a:lstStyle>
            <a:lvl1pPr marL="0" indent="0" algn="r">
              <a:buFontTx/>
              <a:buNone/>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a:t>Lisää 1. kuva tai väri kuvagalleriasta. Muita kuvia voit lisätä Väylän kuvapankista tai omista tiedostoista</a:t>
            </a:r>
            <a:endParaRPr lang="en-US"/>
          </a:p>
          <a:p>
            <a:endParaRPr lang="fi-FI"/>
          </a:p>
        </p:txBody>
      </p:sp>
      <p:sp>
        <p:nvSpPr>
          <p:cNvPr id="3" name="Kuvan paikkamerkki 11">
            <a:extLst>
              <a:ext uri="{FF2B5EF4-FFF2-40B4-BE49-F238E27FC236}">
                <a16:creationId xmlns:a16="http://schemas.microsoft.com/office/drawing/2014/main" id="{213398F5-290C-A9DF-6523-5B429DFCCF24}"/>
              </a:ext>
            </a:extLst>
          </p:cNvPr>
          <p:cNvSpPr>
            <a:spLocks noGrp="1"/>
          </p:cNvSpPr>
          <p:nvPr>
            <p:ph type="pic" sz="quarter" idx="12" hasCustomPrompt="1"/>
          </p:nvPr>
        </p:nvSpPr>
        <p:spPr>
          <a:xfrm>
            <a:off x="5730289" y="1998000"/>
            <a:ext cx="6459311" cy="3207600"/>
          </a:xfrm>
          <a:custGeom>
            <a:avLst/>
            <a:gdLst>
              <a:gd name="connsiteX0" fmla="*/ 0 w 6469200"/>
              <a:gd name="connsiteY0" fmla="*/ 0 h 3207600"/>
              <a:gd name="connsiteX1" fmla="*/ 6469200 w 6469200"/>
              <a:gd name="connsiteY1" fmla="*/ 0 h 3207600"/>
              <a:gd name="connsiteX2" fmla="*/ 6469200 w 6469200"/>
              <a:gd name="connsiteY2" fmla="*/ 3207600 h 3207600"/>
              <a:gd name="connsiteX3" fmla="*/ 0 w 6469200"/>
              <a:gd name="connsiteY3" fmla="*/ 3207600 h 3207600"/>
              <a:gd name="connsiteX4" fmla="*/ 0 w 6469200"/>
              <a:gd name="connsiteY4" fmla="*/ 0 h 3207600"/>
              <a:gd name="connsiteX0" fmla="*/ 261257 w 6469200"/>
              <a:gd name="connsiteY0" fmla="*/ 718457 h 3207600"/>
              <a:gd name="connsiteX1" fmla="*/ 6469200 w 6469200"/>
              <a:gd name="connsiteY1" fmla="*/ 0 h 3207600"/>
              <a:gd name="connsiteX2" fmla="*/ 6469200 w 6469200"/>
              <a:gd name="connsiteY2" fmla="*/ 3207600 h 3207600"/>
              <a:gd name="connsiteX3" fmla="*/ 0 w 6469200"/>
              <a:gd name="connsiteY3" fmla="*/ 3207600 h 3207600"/>
              <a:gd name="connsiteX4" fmla="*/ 261257 w 6469200"/>
              <a:gd name="connsiteY4" fmla="*/ 718457 h 3207600"/>
              <a:gd name="connsiteX0" fmla="*/ 111968 w 6319911"/>
              <a:gd name="connsiteY0" fmla="*/ 718457 h 3207600"/>
              <a:gd name="connsiteX1" fmla="*/ 6319911 w 6319911"/>
              <a:gd name="connsiteY1" fmla="*/ 0 h 3207600"/>
              <a:gd name="connsiteX2" fmla="*/ 6319911 w 6319911"/>
              <a:gd name="connsiteY2" fmla="*/ 3207600 h 3207600"/>
              <a:gd name="connsiteX3" fmla="*/ 0 w 6319911"/>
              <a:gd name="connsiteY3" fmla="*/ 1770685 h 3207600"/>
              <a:gd name="connsiteX4" fmla="*/ 111968 w 6319911"/>
              <a:gd name="connsiteY4" fmla="*/ 718457 h 3207600"/>
              <a:gd name="connsiteX0" fmla="*/ 158621 w 6319911"/>
              <a:gd name="connsiteY0" fmla="*/ 699796 h 3207600"/>
              <a:gd name="connsiteX1" fmla="*/ 6319911 w 6319911"/>
              <a:gd name="connsiteY1" fmla="*/ 0 h 3207600"/>
              <a:gd name="connsiteX2" fmla="*/ 6319911 w 6319911"/>
              <a:gd name="connsiteY2" fmla="*/ 3207600 h 3207600"/>
              <a:gd name="connsiteX3" fmla="*/ 0 w 6319911"/>
              <a:gd name="connsiteY3" fmla="*/ 1770685 h 3207600"/>
              <a:gd name="connsiteX4" fmla="*/ 158621 w 6319911"/>
              <a:gd name="connsiteY4" fmla="*/ 699796 h 3207600"/>
              <a:gd name="connsiteX0" fmla="*/ 270589 w 6431879"/>
              <a:gd name="connsiteY0" fmla="*/ 699796 h 3207600"/>
              <a:gd name="connsiteX1" fmla="*/ 6431879 w 6431879"/>
              <a:gd name="connsiteY1" fmla="*/ 0 h 3207600"/>
              <a:gd name="connsiteX2" fmla="*/ 6431879 w 6431879"/>
              <a:gd name="connsiteY2" fmla="*/ 3207600 h 3207600"/>
              <a:gd name="connsiteX3" fmla="*/ 0 w 6431879"/>
              <a:gd name="connsiteY3" fmla="*/ 1696040 h 3207600"/>
              <a:gd name="connsiteX4" fmla="*/ 270589 w 6431879"/>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 name="connsiteX0" fmla="*/ 298021 w 6459311"/>
              <a:gd name="connsiteY0" fmla="*/ 699796 h 3207600"/>
              <a:gd name="connsiteX1" fmla="*/ 6459311 w 6459311"/>
              <a:gd name="connsiteY1" fmla="*/ 0 h 3207600"/>
              <a:gd name="connsiteX2" fmla="*/ 6459311 w 6459311"/>
              <a:gd name="connsiteY2" fmla="*/ 3207600 h 3207600"/>
              <a:gd name="connsiteX3" fmla="*/ 0 w 6459311"/>
              <a:gd name="connsiteY3" fmla="*/ 1824056 h 3207600"/>
              <a:gd name="connsiteX4" fmla="*/ 298021 w 6459311"/>
              <a:gd name="connsiteY4" fmla="*/ 699796 h 320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9311" h="3207600">
                <a:moveTo>
                  <a:pt x="298021" y="699796"/>
                </a:moveTo>
                <a:lnTo>
                  <a:pt x="6459311" y="0"/>
                </a:lnTo>
                <a:lnTo>
                  <a:pt x="6459311" y="3207600"/>
                </a:lnTo>
                <a:lnTo>
                  <a:pt x="0" y="1824056"/>
                </a:lnTo>
                <a:lnTo>
                  <a:pt x="298021" y="699796"/>
                </a:lnTo>
                <a:close/>
              </a:path>
            </a:pathLst>
          </a:custGeom>
        </p:spPr>
        <p:txBody>
          <a:bodyPr anchor="ctr"/>
          <a:lstStyle>
            <a:lvl1pPr marL="0" indent="0" algn="r">
              <a:buFontTx/>
              <a:buNone/>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a:t>Lisää 2. kuva tai väri kuvagalleriasta. Muita kuvia voit lisätä Väylän kuvapankista tai omista tiedostoista</a:t>
            </a:r>
            <a:endParaRPr lang="en-US"/>
          </a:p>
          <a:p>
            <a:endParaRPr lang="fi-FI"/>
          </a:p>
        </p:txBody>
      </p:sp>
      <p:sp>
        <p:nvSpPr>
          <p:cNvPr id="2" name="Kuvan paikkamerkki 11">
            <a:extLst>
              <a:ext uri="{FF2B5EF4-FFF2-40B4-BE49-F238E27FC236}">
                <a16:creationId xmlns:a16="http://schemas.microsoft.com/office/drawing/2014/main" id="{A1029FCA-64BC-6BB6-607F-AC980FC6642D}"/>
              </a:ext>
            </a:extLst>
          </p:cNvPr>
          <p:cNvSpPr>
            <a:spLocks noGrp="1"/>
          </p:cNvSpPr>
          <p:nvPr>
            <p:ph type="pic" sz="quarter" idx="13" hasCustomPrompt="1"/>
          </p:nvPr>
        </p:nvSpPr>
        <p:spPr>
          <a:xfrm>
            <a:off x="4929540" y="3882368"/>
            <a:ext cx="7254877" cy="2972083"/>
          </a:xfrm>
          <a:custGeom>
            <a:avLst/>
            <a:gdLst>
              <a:gd name="connsiteX0" fmla="*/ 0 w 7250400"/>
              <a:gd name="connsiteY0" fmla="*/ 0 h 2966400"/>
              <a:gd name="connsiteX1" fmla="*/ 7250400 w 7250400"/>
              <a:gd name="connsiteY1" fmla="*/ 0 h 2966400"/>
              <a:gd name="connsiteX2" fmla="*/ 7250400 w 7250400"/>
              <a:gd name="connsiteY2" fmla="*/ 2966400 h 2966400"/>
              <a:gd name="connsiteX3" fmla="*/ 0 w 7250400"/>
              <a:gd name="connsiteY3" fmla="*/ 2966400 h 2966400"/>
              <a:gd name="connsiteX4" fmla="*/ 0 w 7250400"/>
              <a:gd name="connsiteY4" fmla="*/ 0 h 2966400"/>
              <a:gd name="connsiteX0" fmla="*/ 811764 w 7250400"/>
              <a:gd name="connsiteY0" fmla="*/ 0 h 3097028"/>
              <a:gd name="connsiteX1" fmla="*/ 7250400 w 7250400"/>
              <a:gd name="connsiteY1" fmla="*/ 130628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97028"/>
              <a:gd name="connsiteX1" fmla="*/ 7241069 w 7250400"/>
              <a:gd name="connsiteY1" fmla="*/ 1520890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97028"/>
              <a:gd name="connsiteX1" fmla="*/ 7241069 w 7250400"/>
              <a:gd name="connsiteY1" fmla="*/ 1425640 h 3097028"/>
              <a:gd name="connsiteX2" fmla="*/ 7250400 w 7250400"/>
              <a:gd name="connsiteY2" fmla="*/ 3097028 h 3097028"/>
              <a:gd name="connsiteX3" fmla="*/ 0 w 7250400"/>
              <a:gd name="connsiteY3" fmla="*/ 3097028 h 3097028"/>
              <a:gd name="connsiteX4" fmla="*/ 811764 w 7250400"/>
              <a:gd name="connsiteY4" fmla="*/ 0 h 3097028"/>
              <a:gd name="connsiteX0" fmla="*/ 811764 w 7250400"/>
              <a:gd name="connsiteY0" fmla="*/ 0 h 3058928"/>
              <a:gd name="connsiteX1" fmla="*/ 7241069 w 7250400"/>
              <a:gd name="connsiteY1" fmla="*/ 1387540 h 3058928"/>
              <a:gd name="connsiteX2" fmla="*/ 7250400 w 7250400"/>
              <a:gd name="connsiteY2" fmla="*/ 3058928 h 3058928"/>
              <a:gd name="connsiteX3" fmla="*/ 0 w 7250400"/>
              <a:gd name="connsiteY3" fmla="*/ 3058928 h 3058928"/>
              <a:gd name="connsiteX4" fmla="*/ 811764 w 7250400"/>
              <a:gd name="connsiteY4" fmla="*/ 0 h 3058928"/>
              <a:gd name="connsiteX0" fmla="*/ 783189 w 7221825"/>
              <a:gd name="connsiteY0" fmla="*/ 0 h 3058928"/>
              <a:gd name="connsiteX1" fmla="*/ 7212494 w 7221825"/>
              <a:gd name="connsiteY1" fmla="*/ 1387540 h 3058928"/>
              <a:gd name="connsiteX2" fmla="*/ 7221825 w 7221825"/>
              <a:gd name="connsiteY2" fmla="*/ 3058928 h 3058928"/>
              <a:gd name="connsiteX3" fmla="*/ 0 w 7221825"/>
              <a:gd name="connsiteY3" fmla="*/ 2954153 h 3058928"/>
              <a:gd name="connsiteX4" fmla="*/ 783189 w 7221825"/>
              <a:gd name="connsiteY4" fmla="*/ 0 h 3058928"/>
              <a:gd name="connsiteX0" fmla="*/ 783189 w 7231350"/>
              <a:gd name="connsiteY0" fmla="*/ 0 h 2963678"/>
              <a:gd name="connsiteX1" fmla="*/ 7212494 w 7231350"/>
              <a:gd name="connsiteY1" fmla="*/ 1387540 h 2963678"/>
              <a:gd name="connsiteX2" fmla="*/ 7231350 w 7231350"/>
              <a:gd name="connsiteY2" fmla="*/ 2963678 h 2963678"/>
              <a:gd name="connsiteX3" fmla="*/ 0 w 7231350"/>
              <a:gd name="connsiteY3" fmla="*/ 2954153 h 2963678"/>
              <a:gd name="connsiteX4" fmla="*/ 783189 w 7231350"/>
              <a:gd name="connsiteY4" fmla="*/ 0 h 2963678"/>
              <a:gd name="connsiteX0" fmla="*/ 741353 w 7231350"/>
              <a:gd name="connsiteY0" fmla="*/ 0 h 2975631"/>
              <a:gd name="connsiteX1" fmla="*/ 7212494 w 7231350"/>
              <a:gd name="connsiteY1" fmla="*/ 1399493 h 2975631"/>
              <a:gd name="connsiteX2" fmla="*/ 7231350 w 7231350"/>
              <a:gd name="connsiteY2" fmla="*/ 2975631 h 2975631"/>
              <a:gd name="connsiteX3" fmla="*/ 0 w 7231350"/>
              <a:gd name="connsiteY3" fmla="*/ 2966106 h 2975631"/>
              <a:gd name="connsiteX4" fmla="*/ 741353 w 7231350"/>
              <a:gd name="connsiteY4" fmla="*/ 0 h 2975631"/>
              <a:gd name="connsiteX0" fmla="*/ 783188 w 7273185"/>
              <a:gd name="connsiteY0" fmla="*/ 0 h 2975631"/>
              <a:gd name="connsiteX1" fmla="*/ 7254329 w 7273185"/>
              <a:gd name="connsiteY1" fmla="*/ 1399493 h 2975631"/>
              <a:gd name="connsiteX2" fmla="*/ 7273185 w 7273185"/>
              <a:gd name="connsiteY2" fmla="*/ 2975631 h 2975631"/>
              <a:gd name="connsiteX3" fmla="*/ 0 w 7273185"/>
              <a:gd name="connsiteY3" fmla="*/ 2972083 h 2975631"/>
              <a:gd name="connsiteX4" fmla="*/ 783188 w 7273185"/>
              <a:gd name="connsiteY4" fmla="*/ 0 h 2975631"/>
              <a:gd name="connsiteX0" fmla="*/ 783188 w 7254877"/>
              <a:gd name="connsiteY0" fmla="*/ 0 h 2972083"/>
              <a:gd name="connsiteX1" fmla="*/ 7254329 w 7254877"/>
              <a:gd name="connsiteY1" fmla="*/ 1399493 h 2972083"/>
              <a:gd name="connsiteX2" fmla="*/ 7249279 w 7254877"/>
              <a:gd name="connsiteY2" fmla="*/ 2969655 h 2972083"/>
              <a:gd name="connsiteX3" fmla="*/ 0 w 7254877"/>
              <a:gd name="connsiteY3" fmla="*/ 2972083 h 2972083"/>
              <a:gd name="connsiteX4" fmla="*/ 783188 w 7254877"/>
              <a:gd name="connsiteY4" fmla="*/ 0 h 297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54877" h="2972083">
                <a:moveTo>
                  <a:pt x="783188" y="0"/>
                </a:moveTo>
                <a:lnTo>
                  <a:pt x="7254329" y="1399493"/>
                </a:lnTo>
                <a:cubicBezTo>
                  <a:pt x="7257439" y="1924872"/>
                  <a:pt x="7246169" y="2444276"/>
                  <a:pt x="7249279" y="2969655"/>
                </a:cubicBezTo>
                <a:lnTo>
                  <a:pt x="0" y="2972083"/>
                </a:lnTo>
                <a:lnTo>
                  <a:pt x="783188" y="0"/>
                </a:lnTo>
                <a:close/>
              </a:path>
            </a:pathLst>
          </a:custGeom>
        </p:spPr>
        <p:txBody>
          <a:bodyPr anchor="b"/>
          <a:lstStyle>
            <a:lvl1pPr marL="0" indent="0" algn="ctr">
              <a:buFontTx/>
              <a:buNone/>
              <a:defRPr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Tx/>
              <a:buNone/>
              <a:tabLst/>
              <a:defRPr/>
            </a:pPr>
            <a:r>
              <a:rPr lang="fi-FI"/>
              <a:t>Lisää 3. kuva tai väri kuvagalleriasta. Muita kuvia voit lisätä Väylän kuvapankista tai omista tiedostoista</a:t>
            </a:r>
            <a:endParaRPr lang="en-US"/>
          </a:p>
          <a:p>
            <a:endParaRPr lang="fi-FI"/>
          </a:p>
        </p:txBody>
      </p:sp>
      <p:sp>
        <p:nvSpPr>
          <p:cNvPr id="4" name="eulogoplaceholder">
            <a:extLst>
              <a:ext uri="{FF2B5EF4-FFF2-40B4-BE49-F238E27FC236}">
                <a16:creationId xmlns:a16="http://schemas.microsoft.com/office/drawing/2014/main" id="{D86EE20E-F09E-B6DE-CDF6-15CD9710B97A}"/>
              </a:ext>
              <a:ext uri="{C183D7F6-B498-43B3-948B-1728B52AA6E4}">
                <adec:decorative xmlns:adec="http://schemas.microsoft.com/office/drawing/2017/decorative" val="1"/>
              </a:ext>
            </a:extLst>
          </p:cNvPr>
          <p:cNvSpPr txBox="1"/>
          <p:nvPr userDrawn="1"/>
        </p:nvSpPr>
        <p:spPr>
          <a:xfrm>
            <a:off x="2525761" y="5344806"/>
            <a:ext cx="2761856" cy="235962"/>
          </a:xfrm>
          <a:prstGeom prst="rect">
            <a:avLst/>
          </a:prstGeom>
          <a:noFill/>
        </p:spPr>
        <p:txBody>
          <a:bodyPr wrap="square" rtlCol="0">
            <a:spAutoFit/>
          </a:bodyPr>
          <a:lstStyle/>
          <a:p>
            <a:pPr algn="ctr"/>
            <a:endParaRPr lang="fi-FI" sz="1400" b="1" baseline="30000">
              <a:solidFill>
                <a:schemeClr val="bg1"/>
              </a:solidFill>
              <a:latin typeface="Felbridge Pro"/>
              <a:cs typeface="Felbridge Pro"/>
            </a:endParaRPr>
          </a:p>
        </p:txBody>
      </p:sp>
      <p:sp>
        <p:nvSpPr>
          <p:cNvPr id="6" name="Footer Placeholder 8">
            <a:extLst>
              <a:ext uri="{FF2B5EF4-FFF2-40B4-BE49-F238E27FC236}">
                <a16:creationId xmlns:a16="http://schemas.microsoft.com/office/drawing/2014/main" id="{A696714C-8E05-7032-19C1-2BD9B119057B}"/>
              </a:ext>
            </a:extLst>
          </p:cNvPr>
          <p:cNvSpPr>
            <a:spLocks noGrp="1"/>
          </p:cNvSpPr>
          <p:nvPr>
            <p:ph type="ftr" sz="quarter" idx="15"/>
          </p:nvPr>
        </p:nvSpPr>
        <p:spPr>
          <a:xfrm>
            <a:off x="928800" y="3096000"/>
            <a:ext cx="2160000" cy="216000"/>
          </a:xfrm>
        </p:spPr>
        <p:txBody>
          <a:bodyPr vert="horz" lIns="0" tIns="0" rIns="0" bIns="0" rtlCol="0" anchor="t" anchorCtr="0"/>
          <a:lstStyle>
            <a:lvl1pPr>
              <a:defRPr lang="en-US" sz="1400" smtClean="0">
                <a:solidFill>
                  <a:schemeClr val="bg1"/>
                </a:solidFill>
              </a:defRPr>
            </a:lvl1pPr>
          </a:lstStyle>
          <a:p>
            <a:r>
              <a:rPr lang="fi-FI"/>
              <a:t>Anna Saarlo</a:t>
            </a:r>
          </a:p>
        </p:txBody>
      </p:sp>
      <p:sp>
        <p:nvSpPr>
          <p:cNvPr id="7" name="DSecrecy">
            <a:extLst>
              <a:ext uri="{FF2B5EF4-FFF2-40B4-BE49-F238E27FC236}">
                <a16:creationId xmlns:a16="http://schemas.microsoft.com/office/drawing/2014/main" id="{9B504B06-4125-E9E6-B80C-83A5C07FAD3E}"/>
              </a:ext>
            </a:extLst>
          </p:cNvPr>
          <p:cNvSpPr txBox="1">
            <a:spLocks/>
          </p:cNvSpPr>
          <p:nvPr userDrawn="1"/>
        </p:nvSpPr>
        <p:spPr>
          <a:xfrm>
            <a:off x="838799" y="4571999"/>
            <a:ext cx="3931199" cy="552315"/>
          </a:xfrm>
          <a:prstGeom prst="rect">
            <a:avLst/>
          </a:prstGeom>
        </p:spPr>
        <p:txBody>
          <a:bodyPr vert="horz" lIns="91440" tIns="45720" rIns="91440" bIns="45720" rtlCol="0" anchor="t"/>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FF0000"/>
              </a:solidFill>
            </a:endParaRPr>
          </a:p>
        </p:txBody>
      </p:sp>
      <p:sp>
        <p:nvSpPr>
          <p:cNvPr id="8" name="DConfidentiality">
            <a:extLst>
              <a:ext uri="{FF2B5EF4-FFF2-40B4-BE49-F238E27FC236}">
                <a16:creationId xmlns:a16="http://schemas.microsoft.com/office/drawing/2014/main" id="{BA8CCEEC-032C-A2B5-CF7E-E964F6824C2C}"/>
              </a:ext>
            </a:extLst>
          </p:cNvPr>
          <p:cNvSpPr txBox="1">
            <a:spLocks/>
          </p:cNvSpPr>
          <p:nvPr userDrawn="1"/>
        </p:nvSpPr>
        <p:spPr>
          <a:xfrm>
            <a:off x="838800" y="4320000"/>
            <a:ext cx="1811094" cy="216000"/>
          </a:xfrm>
          <a:prstGeom prst="rect">
            <a:avLst/>
          </a:prstGeom>
        </p:spPr>
        <p:txBody>
          <a:bodyPr vert="horz" lIns="91440" tIns="45720" rIns="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endParaRPr>
          </a:p>
        </p:txBody>
      </p:sp>
      <p:sp>
        <p:nvSpPr>
          <p:cNvPr id="9" name="DDecree">
            <a:extLst>
              <a:ext uri="{FF2B5EF4-FFF2-40B4-BE49-F238E27FC236}">
                <a16:creationId xmlns:a16="http://schemas.microsoft.com/office/drawing/2014/main" id="{1BBBA746-B5D4-5637-E904-0B44443524BA}"/>
              </a:ext>
            </a:extLst>
          </p:cNvPr>
          <p:cNvSpPr txBox="1">
            <a:spLocks/>
          </p:cNvSpPr>
          <p:nvPr userDrawn="1"/>
        </p:nvSpPr>
        <p:spPr>
          <a:xfrm>
            <a:off x="2616249" y="4320000"/>
            <a:ext cx="2326280" cy="216000"/>
          </a:xfrm>
          <a:prstGeom prst="rect">
            <a:avLst/>
          </a:prstGeom>
        </p:spPr>
        <p:txBody>
          <a:bodyPr vert="horz" lIns="91440" tIns="45720" rIns="91440" bIns="45720" rtlCol="0" anchor="b"/>
          <a:lstStyle>
            <a:defPPr>
              <a:defRPr lang="fi-FI"/>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FF0000"/>
              </a:solidFill>
            </a:endParaRPr>
          </a:p>
        </p:txBody>
      </p:sp>
    </p:spTree>
    <p:extLst>
      <p:ext uri="{BB962C8B-B14F-4D97-AF65-F5344CB8AC3E}">
        <p14:creationId xmlns:p14="http://schemas.microsoft.com/office/powerpoint/2010/main" val="3116001734"/>
      </p:ext>
    </p:extLst>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aaka_kuva_sininen" preserve="1" userDrawn="1">
  <p:cSld name="vaaka_kuva_sininen">
    <p:spTree>
      <p:nvGrpSpPr>
        <p:cNvPr id="1" name=""/>
        <p:cNvGrpSpPr/>
        <p:nvPr/>
      </p:nvGrpSpPr>
      <p:grpSpPr>
        <a:xfrm>
          <a:off x="0" y="0"/>
          <a:ext cx="0" cy="0"/>
          <a:chOff x="0" y="0"/>
          <a:chExt cx="0" cy="0"/>
        </a:xfrm>
      </p:grpSpPr>
      <p:sp>
        <p:nvSpPr>
          <p:cNvPr id="4" name="Kuvan paikkamerkki 3">
            <a:extLst>
              <a:ext uri="{FF2B5EF4-FFF2-40B4-BE49-F238E27FC236}">
                <a16:creationId xmlns:a16="http://schemas.microsoft.com/office/drawing/2014/main" id="{AB4047D7-75ED-C176-9F2B-759FC5065591}"/>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accent1">
              <a:lumMod val="20000"/>
              <a:lumOff val="80000"/>
            </a:schemeClr>
          </a:solidFill>
        </p:spPr>
        <p:txBody>
          <a:bodyPr/>
          <a:lstStyle>
            <a:lvl1pPr marL="0" indent="0">
              <a:buNone/>
              <a:defRPr/>
            </a:lvl1pPr>
          </a:lstStyle>
          <a:p>
            <a:r>
              <a:rPr lang="fi-FI"/>
              <a:t>Lisää kuva kuvagalleriasta, Väylän kuvapankista tai omista tiedostoista</a:t>
            </a:r>
          </a:p>
        </p:txBody>
      </p:sp>
      <p:sp>
        <p:nvSpPr>
          <p:cNvPr id="5" name="Text Placeholder 2">
            <a:extLst>
              <a:ext uri="{FF2B5EF4-FFF2-40B4-BE49-F238E27FC236}">
                <a16:creationId xmlns:a16="http://schemas.microsoft.com/office/drawing/2014/main" id="{168E480F-6969-9C85-3F13-C2581A92F7D1}"/>
              </a:ext>
            </a:extLst>
          </p:cNvPr>
          <p:cNvSpPr>
            <a:spLocks noGrp="1"/>
          </p:cNvSpPr>
          <p:nvPr>
            <p:ph type="body" idx="1" hasCustomPrompt="1"/>
          </p:nvPr>
        </p:nvSpPr>
        <p:spPr>
          <a:xfrm>
            <a:off x="0" y="4589338"/>
            <a:ext cx="12192000" cy="792000"/>
          </a:xfrm>
          <a:gradFill>
            <a:gsLst>
              <a:gs pos="100000">
                <a:schemeClr val="accent1">
                  <a:alpha val="11000"/>
                </a:schemeClr>
              </a:gs>
              <a:gs pos="0">
                <a:schemeClr val="tx2">
                  <a:alpha val="70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err="1"/>
              <a:t>Kirjoita</a:t>
            </a:r>
            <a:r>
              <a:rPr lang="en-US"/>
              <a:t> </a:t>
            </a:r>
            <a:r>
              <a:rPr lang="en-US" err="1"/>
              <a:t>alaotsikko</a:t>
            </a:r>
            <a:endParaRPr lang="en-US"/>
          </a:p>
        </p:txBody>
      </p:sp>
      <p:sp>
        <p:nvSpPr>
          <p:cNvPr id="7" name="Text Placeholder 3">
            <a:extLst>
              <a:ext uri="{FF2B5EF4-FFF2-40B4-BE49-F238E27FC236}">
                <a16:creationId xmlns:a16="http://schemas.microsoft.com/office/drawing/2014/main" id="{D6A058AD-20D3-103F-BE1A-6A66EEE2A881}"/>
              </a:ext>
            </a:extLst>
          </p:cNvPr>
          <p:cNvSpPr>
            <a:spLocks noGrp="1"/>
          </p:cNvSpPr>
          <p:nvPr>
            <p:ph type="body" idx="10" hasCustomPrompt="1"/>
          </p:nvPr>
        </p:nvSpPr>
        <p:spPr>
          <a:xfrm>
            <a:off x="0" y="3510000"/>
            <a:ext cx="12192000" cy="1080000"/>
          </a:xfrm>
          <a:gradFill>
            <a:gsLst>
              <a:gs pos="100000">
                <a:schemeClr val="accent1">
                  <a:alpha val="11000"/>
                </a:schemeClr>
              </a:gs>
              <a:gs pos="0">
                <a:schemeClr val="tx2">
                  <a:alpha val="70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err="1"/>
              <a:t>Kirjoita</a:t>
            </a:r>
            <a:r>
              <a:rPr lang="en-US"/>
              <a:t> </a:t>
            </a:r>
            <a:r>
              <a:rPr lang="en-US" err="1"/>
              <a:t>otsikko</a:t>
            </a:r>
            <a:endParaRPr lang="en-US"/>
          </a:p>
        </p:txBody>
      </p:sp>
    </p:spTree>
    <p:extLst>
      <p:ext uri="{BB962C8B-B14F-4D97-AF65-F5344CB8AC3E}">
        <p14:creationId xmlns:p14="http://schemas.microsoft.com/office/powerpoint/2010/main" val="20367411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aaka_kuva_vihrea" preserve="1" userDrawn="1">
  <p:cSld name="vaaka_kuva_vihrea">
    <p:spTree>
      <p:nvGrpSpPr>
        <p:cNvPr id="1" name=""/>
        <p:cNvGrpSpPr/>
        <p:nvPr/>
      </p:nvGrpSpPr>
      <p:grpSpPr>
        <a:xfrm>
          <a:off x="0" y="0"/>
          <a:ext cx="0" cy="0"/>
          <a:chOff x="0" y="0"/>
          <a:chExt cx="0" cy="0"/>
        </a:xfrm>
      </p:grpSpPr>
      <p:sp>
        <p:nvSpPr>
          <p:cNvPr id="5" name="Kuvan paikkamerkki 3">
            <a:extLst>
              <a:ext uri="{FF2B5EF4-FFF2-40B4-BE49-F238E27FC236}">
                <a16:creationId xmlns:a16="http://schemas.microsoft.com/office/drawing/2014/main" id="{37D1F390-B184-4B82-1464-B4F5FE461F80}"/>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bg2">
              <a:lumMod val="20000"/>
              <a:lumOff val="80000"/>
            </a:schemeClr>
          </a:solidFill>
        </p:spPr>
        <p:txBody>
          <a:bodyPr/>
          <a:lstStyle>
            <a:lvl1pPr marL="0" indent="0">
              <a:buNone/>
              <a:defRPr/>
            </a:lvl1pPr>
          </a:lstStyle>
          <a:p>
            <a:r>
              <a:rPr lang="fi-FI"/>
              <a:t>Lisää kuva kuvagalleriasta, Väylän kuvapankista tai omista tiedostoista</a:t>
            </a:r>
          </a:p>
        </p:txBody>
      </p:sp>
      <p:sp>
        <p:nvSpPr>
          <p:cNvPr id="6" name="Text Placeholder 2">
            <a:extLst>
              <a:ext uri="{FF2B5EF4-FFF2-40B4-BE49-F238E27FC236}">
                <a16:creationId xmlns:a16="http://schemas.microsoft.com/office/drawing/2014/main" id="{C01834BC-D657-9433-05AE-301C6EFE0B67}"/>
              </a:ext>
            </a:extLst>
          </p:cNvPr>
          <p:cNvSpPr>
            <a:spLocks noGrp="1"/>
          </p:cNvSpPr>
          <p:nvPr>
            <p:ph type="body" idx="1" hasCustomPrompt="1"/>
          </p:nvPr>
        </p:nvSpPr>
        <p:spPr>
          <a:xfrm>
            <a:off x="0" y="4589338"/>
            <a:ext cx="12192000" cy="792000"/>
          </a:xfrm>
          <a:gradFill>
            <a:gsLst>
              <a:gs pos="100000">
                <a:schemeClr val="bg2">
                  <a:alpha val="11000"/>
                </a:schemeClr>
              </a:gs>
              <a:gs pos="0">
                <a:schemeClr val="accent4">
                  <a:alpha val="71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err="1"/>
              <a:t>Kirjoita</a:t>
            </a:r>
            <a:r>
              <a:rPr lang="en-US"/>
              <a:t> </a:t>
            </a:r>
            <a:r>
              <a:rPr lang="en-US" err="1"/>
              <a:t>alaotsikko</a:t>
            </a:r>
            <a:endParaRPr lang="en-US"/>
          </a:p>
        </p:txBody>
      </p:sp>
      <p:sp>
        <p:nvSpPr>
          <p:cNvPr id="8" name="Text Placeholder 3">
            <a:extLst>
              <a:ext uri="{FF2B5EF4-FFF2-40B4-BE49-F238E27FC236}">
                <a16:creationId xmlns:a16="http://schemas.microsoft.com/office/drawing/2014/main" id="{3391C4EA-1BDA-2FE2-EC62-4C09E203DD3D}"/>
              </a:ext>
            </a:extLst>
          </p:cNvPr>
          <p:cNvSpPr>
            <a:spLocks noGrp="1"/>
          </p:cNvSpPr>
          <p:nvPr>
            <p:ph type="body" idx="10" hasCustomPrompt="1"/>
          </p:nvPr>
        </p:nvSpPr>
        <p:spPr>
          <a:xfrm>
            <a:off x="0" y="3510000"/>
            <a:ext cx="12192000" cy="1080000"/>
          </a:xfrm>
          <a:gradFill>
            <a:gsLst>
              <a:gs pos="100000">
                <a:schemeClr val="bg2">
                  <a:alpha val="11000"/>
                </a:schemeClr>
              </a:gs>
              <a:gs pos="0">
                <a:schemeClr val="accent4">
                  <a:alpha val="71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err="1"/>
              <a:t>Kirjoita</a:t>
            </a:r>
            <a:r>
              <a:rPr lang="en-US"/>
              <a:t> </a:t>
            </a:r>
            <a:r>
              <a:rPr lang="en-US" err="1"/>
              <a:t>otsikko</a:t>
            </a:r>
            <a:endParaRPr lang="en-US"/>
          </a:p>
        </p:txBody>
      </p:sp>
    </p:spTree>
    <p:extLst>
      <p:ext uri="{BB962C8B-B14F-4D97-AF65-F5344CB8AC3E}">
        <p14:creationId xmlns:p14="http://schemas.microsoft.com/office/powerpoint/2010/main" val="37379298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vaaka_kuva_pinkki" preserve="1" userDrawn="1">
  <p:cSld name="vaaka_kuva_pinkki">
    <p:bg>
      <p:bgPr>
        <a:solidFill>
          <a:schemeClr val="bg1"/>
        </a:solidFill>
        <a:effectLst/>
      </p:bgPr>
    </p:bg>
    <p:spTree>
      <p:nvGrpSpPr>
        <p:cNvPr id="1" name=""/>
        <p:cNvGrpSpPr/>
        <p:nvPr/>
      </p:nvGrpSpPr>
      <p:grpSpPr>
        <a:xfrm>
          <a:off x="0" y="0"/>
          <a:ext cx="0" cy="0"/>
          <a:chOff x="0" y="0"/>
          <a:chExt cx="0" cy="0"/>
        </a:xfrm>
      </p:grpSpPr>
      <p:sp>
        <p:nvSpPr>
          <p:cNvPr id="6" name="Kuvan paikkamerkki 3">
            <a:extLst>
              <a:ext uri="{FF2B5EF4-FFF2-40B4-BE49-F238E27FC236}">
                <a16:creationId xmlns:a16="http://schemas.microsoft.com/office/drawing/2014/main" id="{552D661D-62EC-E4F9-7F2D-E30CA1F0A89B}"/>
              </a:ext>
              <a:ext uri="{C183D7F6-B498-43B3-948B-1728B52AA6E4}">
                <adec:decorative xmlns:adec="http://schemas.microsoft.com/office/drawing/2017/decorative" val="1"/>
              </a:ext>
            </a:extLst>
          </p:cNvPr>
          <p:cNvSpPr>
            <a:spLocks noGrp="1"/>
          </p:cNvSpPr>
          <p:nvPr>
            <p:ph type="pic" sz="quarter" idx="11" hasCustomPrompt="1"/>
          </p:nvPr>
        </p:nvSpPr>
        <p:spPr>
          <a:xfrm>
            <a:off x="0" y="0"/>
            <a:ext cx="12192000" cy="6858000"/>
          </a:xfrm>
          <a:solidFill>
            <a:schemeClr val="accent5">
              <a:lumMod val="20000"/>
              <a:lumOff val="80000"/>
            </a:schemeClr>
          </a:solidFill>
        </p:spPr>
        <p:txBody>
          <a:bodyPr/>
          <a:lstStyle>
            <a:lvl1pPr marL="0" indent="0">
              <a:buNone/>
              <a:defRPr/>
            </a:lvl1pPr>
          </a:lstStyle>
          <a:p>
            <a:r>
              <a:rPr lang="fi-FI"/>
              <a:t>Lisää kuva kuvagalleriasta, Väylän kuvapankista tai omista tiedostoista</a:t>
            </a:r>
          </a:p>
        </p:txBody>
      </p:sp>
      <p:sp>
        <p:nvSpPr>
          <p:cNvPr id="3" name="Text Placeholder 2">
            <a:extLst>
              <a:ext uri="{FF2B5EF4-FFF2-40B4-BE49-F238E27FC236}">
                <a16:creationId xmlns:a16="http://schemas.microsoft.com/office/drawing/2014/main" id="{F0F83D4C-14C0-1A7B-8488-471A0D5995CB}"/>
              </a:ext>
            </a:extLst>
          </p:cNvPr>
          <p:cNvSpPr>
            <a:spLocks noGrp="1"/>
          </p:cNvSpPr>
          <p:nvPr>
            <p:ph type="body" idx="1" hasCustomPrompt="1"/>
          </p:nvPr>
        </p:nvSpPr>
        <p:spPr>
          <a:xfrm>
            <a:off x="0" y="4589338"/>
            <a:ext cx="12192000" cy="792000"/>
          </a:xfrm>
          <a:gradFill>
            <a:gsLst>
              <a:gs pos="100000">
                <a:schemeClr val="accent5">
                  <a:alpha val="14000"/>
                </a:schemeClr>
              </a:gs>
              <a:gs pos="0">
                <a:schemeClr val="accent5">
                  <a:alpha val="77000"/>
                </a:schemeClr>
              </a:gs>
            </a:gsLst>
            <a:lin ang="0" scaled="0"/>
          </a:gradFill>
        </p:spPr>
        <p:txBody>
          <a:bodyPr lIns="108000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err="1"/>
              <a:t>Kirjoita</a:t>
            </a:r>
            <a:r>
              <a:rPr lang="en-US"/>
              <a:t> </a:t>
            </a:r>
            <a:r>
              <a:rPr lang="en-US" err="1"/>
              <a:t>alaotsikko</a:t>
            </a:r>
            <a:endParaRPr lang="en-US"/>
          </a:p>
        </p:txBody>
      </p:sp>
      <p:sp>
        <p:nvSpPr>
          <p:cNvPr id="4" name="Text Placeholder 3">
            <a:extLst>
              <a:ext uri="{FF2B5EF4-FFF2-40B4-BE49-F238E27FC236}">
                <a16:creationId xmlns:a16="http://schemas.microsoft.com/office/drawing/2014/main" id="{5BCB0C59-FB4D-3FDE-13BC-9E175336B7A8}"/>
              </a:ext>
            </a:extLst>
          </p:cNvPr>
          <p:cNvSpPr>
            <a:spLocks noGrp="1"/>
          </p:cNvSpPr>
          <p:nvPr>
            <p:ph type="body" idx="10" hasCustomPrompt="1"/>
          </p:nvPr>
        </p:nvSpPr>
        <p:spPr>
          <a:xfrm>
            <a:off x="0" y="3510000"/>
            <a:ext cx="12192000" cy="1080000"/>
          </a:xfrm>
          <a:gradFill>
            <a:gsLst>
              <a:gs pos="100000">
                <a:schemeClr val="accent5">
                  <a:alpha val="14000"/>
                </a:schemeClr>
              </a:gs>
              <a:gs pos="0">
                <a:schemeClr val="accent5">
                  <a:alpha val="77000"/>
                </a:schemeClr>
              </a:gs>
            </a:gsLst>
            <a:lin ang="0" scaled="0"/>
          </a:gradFill>
        </p:spPr>
        <p:txBody>
          <a:bodyPr lIns="1080000" anchor="b">
            <a:normAutofit/>
          </a:bodyPr>
          <a:lstStyle>
            <a:lvl1pPr marL="0" indent="0">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err="1"/>
              <a:t>Kirjoita</a:t>
            </a:r>
            <a:r>
              <a:rPr lang="en-US"/>
              <a:t> </a:t>
            </a:r>
            <a:r>
              <a:rPr lang="en-US" err="1"/>
              <a:t>otsikko</a:t>
            </a:r>
            <a:endParaRPr lang="en-US"/>
          </a:p>
        </p:txBody>
      </p:sp>
    </p:spTree>
    <p:extLst>
      <p:ext uri="{BB962C8B-B14F-4D97-AF65-F5344CB8AC3E}">
        <p14:creationId xmlns:p14="http://schemas.microsoft.com/office/powerpoint/2010/main" val="28413279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kuva_teksti" preserve="1" userDrawn="1">
  <p:cSld name="kuva_teks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955970"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6955971" cy="432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7920000" y="0"/>
            <a:ext cx="42840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a:t>Lisää kuva kuvagalleriasta, Väylän kuvapankista tai omista tiedostoista</a:t>
            </a:r>
            <a:endParaRPr lang="en-US"/>
          </a:p>
          <a:p>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775465314"/>
      </p:ext>
    </p:extLst>
  </p:cSld>
  <p:clrMapOvr>
    <a:masterClrMapping/>
  </p:clrMapOvr>
  <p:hf hdr="0"/>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levea_kuva_teksti" preserve="1" userDrawn="1">
  <p:cSld name="levea_kuva_teksti">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62006"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200" y="1813968"/>
            <a:ext cx="4177938" cy="43200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4732800" y="0"/>
            <a:ext cx="74592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a:t>Lisää kuva kuvagalleriasta, Väylän kuvapankista tai omista tiedostoista</a:t>
            </a:r>
            <a:endParaRPr lang="en-US"/>
          </a:p>
          <a:p>
            <a:endParaRPr lang="fi-FI"/>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598237169"/>
      </p:ext>
    </p:extLst>
  </p:cSld>
  <p:clrMapOvr>
    <a:masterClrMapping/>
  </p:clrMapOvr>
  <p:hf hdr="0"/>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levea_kuva_teksti2" preserve="1" userDrawn="1">
  <p:cSld name="levea_kuva_teksti2">
    <p:bg>
      <p:bgPr>
        <a:gradFill>
          <a:gsLst>
            <a:gs pos="50000">
              <a:schemeClr val="tx2"/>
            </a:gs>
            <a:gs pos="100000">
              <a:schemeClr val="accent1"/>
            </a:gs>
          </a:gsLst>
          <a:lin ang="48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62006" cy="1325563"/>
          </a:xfrm>
        </p:spPr>
        <p:txBody>
          <a:bodyPr>
            <a:normAutofit/>
          </a:bodyPr>
          <a:lstStyle>
            <a:lvl1pPr>
              <a:defRPr sz="3200" b="1" i="0" baseline="0">
                <a:solidFill>
                  <a:schemeClr val="bg1"/>
                </a:solidFill>
                <a:latin typeface="+mj-lt"/>
                <a:ea typeface="Tahoma" panose="020B0604030504040204" pitchFamily="34" charset="0"/>
                <a:cs typeface="Tahoma" panose="020B0604030504040204" pitchFamily="34" charset="0"/>
              </a:defRPr>
            </a:lvl1pPr>
          </a:lstStyle>
          <a:p>
            <a:r>
              <a:rPr lang="fi-FI"/>
              <a:t>Muokkaa ots. perustyyl. napsautt.</a:t>
            </a:r>
            <a:endParaRPr lang="en-US"/>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200" y="1813968"/>
            <a:ext cx="4177938" cy="4320000"/>
          </a:xfrm>
        </p:spPr>
        <p:txBody>
          <a:bodyPr/>
          <a:lstStyle>
            <a:lvl1pPr>
              <a:buClr>
                <a:srgbClr val="49C2F1"/>
              </a:buClr>
              <a:defRPr>
                <a:solidFill>
                  <a:schemeClr val="bg1"/>
                </a:solidFill>
              </a:defRPr>
            </a:lvl1pPr>
            <a:lvl2pPr>
              <a:buClr>
                <a:srgbClr val="49C2F1"/>
              </a:buClr>
              <a:defRPr>
                <a:solidFill>
                  <a:schemeClr val="bg1"/>
                </a:solidFill>
              </a:defRPr>
            </a:lvl2pPr>
            <a:lvl3pPr>
              <a:buClr>
                <a:srgbClr val="49C2F1"/>
              </a:buClr>
              <a:defRPr>
                <a:solidFill>
                  <a:schemeClr val="bg1"/>
                </a:solidFill>
              </a:defRPr>
            </a:lvl3pPr>
            <a:lvl4pPr>
              <a:buClr>
                <a:srgbClr val="49C2F1"/>
              </a:buClr>
              <a:defRPr>
                <a:solidFill>
                  <a:schemeClr val="bg1"/>
                </a:solidFill>
              </a:defRPr>
            </a:lvl4pPr>
            <a:lvl5pPr>
              <a:buClr>
                <a:srgbClr val="49C2F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4732800" y="0"/>
            <a:ext cx="74592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a:t>Lisää kuva kuvagalleriasta, Väylän kuvapankista tai omista tiedostoista</a:t>
            </a:r>
            <a:endParaRPr lang="en-US"/>
          </a:p>
          <a:p>
            <a:endParaRPr lang="fi-FI"/>
          </a:p>
        </p:txBody>
      </p:sp>
      <p:sp>
        <p:nvSpPr>
          <p:cNvPr id="8" name="Dian numeron paikkamerkki 7"/>
          <p:cNvSpPr>
            <a:spLocks noGrp="1"/>
          </p:cNvSpPr>
          <p:nvPr>
            <p:ph type="sldNum" sz="quarter" idx="17"/>
          </p:nvPr>
        </p:nvSpPr>
        <p:spPr/>
        <p:txBody>
          <a:bodyPr/>
          <a:lstStyle>
            <a:lvl1pPr>
              <a:defRPr>
                <a:solidFill>
                  <a:schemeClr val="bg1"/>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803232272"/>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 tai nosto">
    <p:bg>
      <p:bgPr>
        <a:solidFill>
          <a:srgbClr val="DCE6E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540000" y="1296000"/>
            <a:ext cx="7920000" cy="4320000"/>
          </a:xfrm>
        </p:spPr>
        <p:txBody>
          <a:bodyPr anchor="ctr" anchorCtr="0"/>
          <a:lstStyle>
            <a:lvl1pPr>
              <a:defRPr sz="4400"/>
            </a:lvl1pPr>
          </a:lstStyle>
          <a:p>
            <a:r>
              <a:rPr lang="fi-FI"/>
              <a:t>Muokkaa perustyyl. napsautt.</a:t>
            </a:r>
          </a:p>
        </p:txBody>
      </p:sp>
      <p:sp>
        <p:nvSpPr>
          <p:cNvPr id="7" name="Date Placeholder 6">
            <a:extLst>
              <a:ext uri="{FF2B5EF4-FFF2-40B4-BE49-F238E27FC236}">
                <a16:creationId xmlns:a16="http://schemas.microsoft.com/office/drawing/2014/main" id="{CD1212A6-DA8E-4A60-A5F2-8DAE3B39E0C9}"/>
              </a:ext>
            </a:extLst>
          </p:cNvPr>
          <p:cNvSpPr>
            <a:spLocks noGrp="1"/>
          </p:cNvSpPr>
          <p:nvPr>
            <p:ph type="dt" sz="half" idx="10"/>
          </p:nvPr>
        </p:nvSpPr>
        <p:spPr/>
        <p:txBody>
          <a:bodyPr/>
          <a:lstStyle/>
          <a:p>
            <a:fld id="{42D23478-DA28-499F-9E3A-7BF7C64EAE2D}" type="datetime1">
              <a:rPr lang="fi-FI" smtClean="0"/>
              <a:t>27.10.2024</a:t>
            </a:fld>
            <a:endParaRPr lang="fi-FI"/>
          </a:p>
        </p:txBody>
      </p:sp>
      <p:sp>
        <p:nvSpPr>
          <p:cNvPr id="8" name="Footer Placeholder 7">
            <a:extLst>
              <a:ext uri="{FF2B5EF4-FFF2-40B4-BE49-F238E27FC236}">
                <a16:creationId xmlns:a16="http://schemas.microsoft.com/office/drawing/2014/main" id="{32766CB0-43A1-4E89-83D2-9E67BAD6325E}"/>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6E2AEE1E-B285-4162-ABF0-E898A0AD6816}"/>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8148274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ma_kuva_teksti" preserve="1" userDrawn="1">
  <p:cSld name="oma_kuva_tekst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55276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Kirjoita tähän nimi</a:t>
            </a:r>
            <a:endParaRPr lang="en-US"/>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6744339" y="8709"/>
            <a:ext cx="54396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p:spPr>
        <p:txBody>
          <a:bodyPr anchor="ctr"/>
          <a:lstStyle>
            <a:lvl1pPr marL="0" indent="0" algn="r">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a:t>Lisää oma kuva</a:t>
            </a:r>
            <a:endParaRPr lang="en-US"/>
          </a:p>
          <a:p>
            <a:endParaRPr lang="fi-FI"/>
          </a:p>
        </p:txBody>
      </p:sp>
      <p:sp>
        <p:nvSpPr>
          <p:cNvPr id="4" name="Tekstin paikkamerkki 3">
            <a:extLst>
              <a:ext uri="{FF2B5EF4-FFF2-40B4-BE49-F238E27FC236}">
                <a16:creationId xmlns:a16="http://schemas.microsoft.com/office/drawing/2014/main" id="{2FE7494B-1547-CA50-9CF3-C058329BD5D0}"/>
              </a:ext>
            </a:extLst>
          </p:cNvPr>
          <p:cNvSpPr>
            <a:spLocks noGrp="1"/>
          </p:cNvSpPr>
          <p:nvPr>
            <p:ph type="body" sz="quarter" idx="20" hasCustomPrompt="1"/>
          </p:nvPr>
        </p:nvSpPr>
        <p:spPr>
          <a:xfrm>
            <a:off x="838200" y="1793876"/>
            <a:ext cx="5527675" cy="4320000"/>
          </a:xfrm>
        </p:spPr>
        <p:txBody>
          <a:bodyPr/>
          <a:lstStyle>
            <a:lvl1pPr marL="0" indent="0">
              <a:spcAft>
                <a:spcPts val="1000"/>
              </a:spcAft>
              <a:buNone/>
              <a:defRPr sz="2000">
                <a:solidFill>
                  <a:schemeClr val="tx1">
                    <a:lumMod val="65000"/>
                    <a:lumOff val="35000"/>
                  </a:schemeClr>
                </a:solidFill>
              </a:defRPr>
            </a:lvl1pPr>
          </a:lstStyle>
          <a:p>
            <a:pPr lvl="0"/>
            <a:r>
              <a:rPr lang="fi-FI"/>
              <a:t>Kirjoita tähän nimike</a:t>
            </a:r>
            <a:br>
              <a:rPr lang="fi-FI"/>
            </a:br>
            <a:r>
              <a:rPr lang="fi-FI"/>
              <a:t>Osasto/Yksikkö</a:t>
            </a:r>
            <a:br>
              <a:rPr lang="fi-FI"/>
            </a:br>
            <a:r>
              <a:rPr lang="fi-FI"/>
              <a:t>Sähköpostiosoite</a:t>
            </a:r>
            <a:br>
              <a:rPr lang="fi-FI"/>
            </a:br>
            <a:r>
              <a:rPr lang="fi-FI"/>
              <a:t>some</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327459687"/>
      </p:ext>
    </p:extLst>
  </p:cSld>
  <p:clrMapOvr>
    <a:masterClrMapping/>
  </p:clrMapOvr>
  <p:hf hdr="0"/>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kuva_teksti2" preserve="1" userDrawn="1">
  <p:cSld name="kuva_teksti2">
    <p:bg>
      <p:bgPr>
        <a:gradFill>
          <a:gsLst>
            <a:gs pos="50000">
              <a:schemeClr val="tx2"/>
            </a:gs>
            <a:gs pos="100000">
              <a:schemeClr val="accent1"/>
            </a:gs>
          </a:gsLst>
          <a:lin ang="48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955970" cy="1325563"/>
          </a:xfrm>
          <a:noFill/>
        </p:spPr>
        <p:txBody>
          <a:bodyPr>
            <a:normAutofit/>
          </a:bodyPr>
          <a:lstStyle>
            <a:lvl1pPr>
              <a:defRPr sz="3200" b="1" i="0" baseline="0">
                <a:solidFill>
                  <a:schemeClr val="bg1"/>
                </a:solidFill>
                <a:latin typeface="+mj-lt"/>
                <a:ea typeface="Tahoma" panose="020B0604030504040204" pitchFamily="34" charset="0"/>
                <a:cs typeface="Tahoma" panose="020B0604030504040204" pitchFamily="34" charset="0"/>
              </a:defRPr>
            </a:lvl1pPr>
          </a:lstStyle>
          <a:p>
            <a:r>
              <a:rPr lang="fi-FI"/>
              <a:t>Muokkaa ots. perustyyl. napsautt.</a:t>
            </a:r>
            <a:endParaRPr lang="en-US"/>
          </a:p>
        </p:txBody>
      </p:sp>
      <p:sp>
        <p:nvSpPr>
          <p:cNvPr id="7" name="Kuvan paikkamerkki 6">
            <a:extLst>
              <a:ext uri="{FF2B5EF4-FFF2-40B4-BE49-F238E27FC236}">
                <a16:creationId xmlns:a16="http://schemas.microsoft.com/office/drawing/2014/main" id="{A458CFA8-08E7-DAA8-E9CA-979753669B34}"/>
              </a:ext>
            </a:extLst>
          </p:cNvPr>
          <p:cNvSpPr>
            <a:spLocks noGrp="1"/>
          </p:cNvSpPr>
          <p:nvPr>
            <p:ph type="pic" sz="quarter" idx="19" hasCustomPrompt="1"/>
          </p:nvPr>
        </p:nvSpPr>
        <p:spPr>
          <a:xfrm>
            <a:off x="7920000" y="0"/>
            <a:ext cx="4284000" cy="6858000"/>
          </a:xfrm>
          <a:custGeom>
            <a:avLst/>
            <a:gdLst>
              <a:gd name="connsiteX0" fmla="*/ 0 w 4294800"/>
              <a:gd name="connsiteY0" fmla="*/ 0 h 6858000"/>
              <a:gd name="connsiteX1" fmla="*/ 4294800 w 4294800"/>
              <a:gd name="connsiteY1" fmla="*/ 0 h 6858000"/>
              <a:gd name="connsiteX2" fmla="*/ 4294800 w 4294800"/>
              <a:gd name="connsiteY2" fmla="*/ 6858000 h 6858000"/>
              <a:gd name="connsiteX3" fmla="*/ 0 w 4294800"/>
              <a:gd name="connsiteY3" fmla="*/ 6858000 h 6858000"/>
              <a:gd name="connsiteX4" fmla="*/ 0 w 4294800"/>
              <a:gd name="connsiteY4" fmla="*/ 0 h 6858000"/>
              <a:gd name="connsiteX0" fmla="*/ 1384662 w 4294800"/>
              <a:gd name="connsiteY0" fmla="*/ 0 h 6866708"/>
              <a:gd name="connsiteX1" fmla="*/ 4294800 w 4294800"/>
              <a:gd name="connsiteY1" fmla="*/ 8708 h 6866708"/>
              <a:gd name="connsiteX2" fmla="*/ 4294800 w 4294800"/>
              <a:gd name="connsiteY2" fmla="*/ 6866708 h 6866708"/>
              <a:gd name="connsiteX3" fmla="*/ 0 w 4294800"/>
              <a:gd name="connsiteY3" fmla="*/ 6866708 h 6866708"/>
              <a:gd name="connsiteX4" fmla="*/ 1384662 w 4294800"/>
              <a:gd name="connsiteY4" fmla="*/ 0 h 68667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800" h="6866708">
                <a:moveTo>
                  <a:pt x="1384662" y="0"/>
                </a:moveTo>
                <a:lnTo>
                  <a:pt x="4294800" y="8708"/>
                </a:lnTo>
                <a:lnTo>
                  <a:pt x="4294800" y="6866708"/>
                </a:lnTo>
                <a:lnTo>
                  <a:pt x="0" y="6866708"/>
                </a:lnTo>
                <a:lnTo>
                  <a:pt x="1384662" y="0"/>
                </a:lnTo>
                <a:close/>
              </a:path>
            </a:pathLst>
          </a:custGeom>
          <a:noFill/>
        </p:spPr>
        <p:txBody>
          <a:bodyPr anchor="ctr"/>
          <a:lstStyle>
            <a:lvl1pPr marL="0" indent="0" algn="r">
              <a:buNone/>
              <a:defRPr>
                <a:solidFill>
                  <a:schemeClr val="bg1"/>
                </a:solidFill>
              </a:defRPr>
            </a:lvl1pPr>
          </a:lstStyle>
          <a:p>
            <a:pPr marL="0" marR="0" lvl="0" indent="0" algn="l" defTabSz="914400" rtl="0" eaLnBrk="1" fontAlgn="auto" latinLnBrk="0" hangingPunct="1">
              <a:lnSpc>
                <a:spcPct val="90000"/>
              </a:lnSpc>
              <a:spcBef>
                <a:spcPts val="1000"/>
              </a:spcBef>
              <a:spcAft>
                <a:spcPts val="0"/>
              </a:spcAft>
              <a:buClr>
                <a:srgbClr val="0065AF"/>
              </a:buClr>
              <a:buSzTx/>
              <a:buFont typeface="Arial"/>
              <a:buNone/>
              <a:tabLst/>
              <a:defRPr/>
            </a:pPr>
            <a:r>
              <a:rPr lang="fi-FI"/>
              <a:t>Lisää kuva kuvagalleriasta, Väylän kuvapankista tai omista tiedostoista</a:t>
            </a:r>
            <a:endParaRPr lang="en-US"/>
          </a:p>
          <a:p>
            <a:endParaRPr lang="fi-FI"/>
          </a:p>
        </p:txBody>
      </p:sp>
      <p:sp>
        <p:nvSpPr>
          <p:cNvPr id="8" name="Dian numeron paikkamerkki 7"/>
          <p:cNvSpPr>
            <a:spLocks noGrp="1"/>
          </p:cNvSpPr>
          <p:nvPr>
            <p:ph type="sldNum" sz="quarter" idx="17"/>
          </p:nvPr>
        </p:nvSpPr>
        <p:spPr>
          <a:noFill/>
        </p:spPr>
        <p:txBody>
          <a:bodyPr/>
          <a:lstStyle>
            <a:lvl1pPr>
              <a:defRPr>
                <a:solidFill>
                  <a:schemeClr val="bg1"/>
                </a:solidFill>
              </a:defRPr>
            </a:lvl1pPr>
          </a:lstStyle>
          <a:p>
            <a:fld id="{6BD4A0EF-951A-4343-A672-F31B58E6828E}" type="slidenum">
              <a:rPr lang="en-US" smtClean="0"/>
              <a:pPr/>
              <a:t>‹#›</a:t>
            </a:fld>
            <a:endParaRPr lang="en-US"/>
          </a:p>
        </p:txBody>
      </p:sp>
      <p:sp>
        <p:nvSpPr>
          <p:cNvPr id="3" name="Tekstin paikkamerkki 4">
            <a:extLst>
              <a:ext uri="{FF2B5EF4-FFF2-40B4-BE49-F238E27FC236}">
                <a16:creationId xmlns:a16="http://schemas.microsoft.com/office/drawing/2014/main" id="{14EE9516-4CB5-7F31-841B-418AE1AD680B}"/>
              </a:ext>
            </a:extLst>
          </p:cNvPr>
          <p:cNvSpPr>
            <a:spLocks noGrp="1"/>
          </p:cNvSpPr>
          <p:nvPr>
            <p:ph type="body" sz="quarter" idx="20"/>
          </p:nvPr>
        </p:nvSpPr>
        <p:spPr>
          <a:xfrm>
            <a:off x="838199" y="1813968"/>
            <a:ext cx="6955970" cy="4320000"/>
          </a:xfrm>
        </p:spPr>
        <p:txBody>
          <a:bodyPr/>
          <a:lstStyle>
            <a:lvl1pPr>
              <a:buClr>
                <a:srgbClr val="49C2F1"/>
              </a:buClr>
              <a:defRPr>
                <a:solidFill>
                  <a:schemeClr val="bg1"/>
                </a:solidFill>
              </a:defRPr>
            </a:lvl1pPr>
            <a:lvl2pPr>
              <a:buClr>
                <a:srgbClr val="49C2F1"/>
              </a:buClr>
              <a:defRPr>
                <a:solidFill>
                  <a:schemeClr val="bg1"/>
                </a:solidFill>
              </a:defRPr>
            </a:lvl2pPr>
            <a:lvl3pPr>
              <a:buClr>
                <a:srgbClr val="49C2F1"/>
              </a:buClr>
              <a:defRPr>
                <a:solidFill>
                  <a:schemeClr val="bg1"/>
                </a:solidFill>
              </a:defRPr>
            </a:lvl3pPr>
            <a:lvl4pPr>
              <a:buClr>
                <a:srgbClr val="49C2F1"/>
              </a:buClr>
              <a:defRPr>
                <a:solidFill>
                  <a:schemeClr val="bg1"/>
                </a:solidFill>
              </a:defRPr>
            </a:lvl4pPr>
            <a:lvl5pPr>
              <a:buClr>
                <a:srgbClr val="49C2F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931192794"/>
      </p:ext>
    </p:extLst>
  </p:cSld>
  <p:clrMapOvr>
    <a:masterClrMapping/>
  </p:clrMapOvr>
  <p:hf hdr="0"/>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varipalkki_teksti_sininen" preserve="1" userDrawn="1">
  <p:cSld name="varipalkki_teksti_sininen">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grpSp>
        <p:nvGrpSpPr>
          <p:cNvPr id="3" name="Ryhmä 2">
            <a:extLst>
              <a:ext uri="{FF2B5EF4-FFF2-40B4-BE49-F238E27FC236}">
                <a16:creationId xmlns:a16="http://schemas.microsoft.com/office/drawing/2014/main" id="{6460D66B-6E51-6FDF-D981-ABB668FF8A3D}"/>
              </a:ext>
              <a:ext uri="{C183D7F6-B498-43B3-948B-1728B52AA6E4}">
                <adec:decorative xmlns:adec="http://schemas.microsoft.com/office/drawing/2017/decorative" val="1"/>
              </a:ext>
            </a:extLst>
          </p:cNvPr>
          <p:cNvGrpSpPr/>
          <p:nvPr userDrawn="1"/>
        </p:nvGrpSpPr>
        <p:grpSpPr>
          <a:xfrm>
            <a:off x="9636194" y="0"/>
            <a:ext cx="2548020" cy="6858000"/>
            <a:chOff x="9636194"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15" name="Ryhmä 14">
              <a:extLst>
                <a:ext uri="{FF2B5EF4-FFF2-40B4-BE49-F238E27FC236}">
                  <a16:creationId xmlns:a16="http://schemas.microsoft.com/office/drawing/2014/main" id="{AB624DEC-2732-7717-5E45-E5C24426D194}"/>
                </a:ext>
                <a:ext uri="{C183D7F6-B498-43B3-948B-1728B52AA6E4}">
                  <adec:decorative xmlns:adec="http://schemas.microsoft.com/office/drawing/2017/decorative" val="1"/>
                </a:ext>
              </a:extLst>
            </p:cNvPr>
            <p:cNvGrpSpPr/>
            <p:nvPr userDrawn="1"/>
          </p:nvGrpSpPr>
          <p:grpSpPr>
            <a:xfrm>
              <a:off x="9636194" y="0"/>
              <a:ext cx="2548020" cy="6858000"/>
              <a:chOff x="9636194"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36194"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27000">
                    <a:schemeClr val="tx2"/>
                  </a:gs>
                  <a:gs pos="100000">
                    <a:schemeClr val="accent1"/>
                  </a:gs>
                </a:gsLst>
                <a:lin ang="0" scaled="0"/>
              </a:gradFill>
              <a:ln>
                <a:gradFill flip="none" rotWithShape="1">
                  <a:gsLst>
                    <a:gs pos="27000">
                      <a:schemeClr val="tx2"/>
                    </a:gs>
                    <a:gs pos="100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3734383515"/>
      </p:ext>
    </p:extLst>
  </p:cSld>
  <p:clrMapOvr>
    <a:masterClrMapping/>
  </p:clrMapOvr>
  <p:hf hdr="0"/>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varipalkki_teksti_vihrea" preserve="1" userDrawn="1">
  <p:cSld name="varipalkki_teksti_vihrea">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6" name="Ryhmä 5">
            <a:extLst>
              <a:ext uri="{FF2B5EF4-FFF2-40B4-BE49-F238E27FC236}">
                <a16:creationId xmlns:a16="http://schemas.microsoft.com/office/drawing/2014/main" id="{FE12A800-B557-2BF7-459A-AE820A389173}"/>
              </a:ext>
              <a:ext uri="{C183D7F6-B498-43B3-948B-1728B52AA6E4}">
                <adec:decorative xmlns:adec="http://schemas.microsoft.com/office/drawing/2017/decorative" val="1"/>
              </a:ext>
            </a:extLst>
          </p:cNvPr>
          <p:cNvGrpSpPr/>
          <p:nvPr userDrawn="1"/>
        </p:nvGrpSpPr>
        <p:grpSpPr>
          <a:xfrm>
            <a:off x="9645719" y="0"/>
            <a:ext cx="2548020" cy="6858000"/>
            <a:chOff x="9645719"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3" name="Ryhmä 2">
              <a:extLst>
                <a:ext uri="{FF2B5EF4-FFF2-40B4-BE49-F238E27FC236}">
                  <a16:creationId xmlns:a16="http://schemas.microsoft.com/office/drawing/2014/main" id="{AE4EC138-9B2A-E5AC-E31B-690AB90F591A}"/>
                </a:ext>
                <a:ext uri="{C183D7F6-B498-43B3-948B-1728B52AA6E4}">
                  <adec:decorative xmlns:adec="http://schemas.microsoft.com/office/drawing/2017/decorative" val="1"/>
                </a:ext>
              </a:extLst>
            </p:cNvPr>
            <p:cNvGrpSpPr/>
            <p:nvPr userDrawn="1"/>
          </p:nvGrpSpPr>
          <p:grpSpPr>
            <a:xfrm>
              <a:off x="9645719" y="0"/>
              <a:ext cx="2548020" cy="6858000"/>
              <a:chOff x="9645719"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45719"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0">
                    <a:schemeClr val="accent4"/>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Tree>
    <p:extLst>
      <p:ext uri="{BB962C8B-B14F-4D97-AF65-F5344CB8AC3E}">
        <p14:creationId xmlns:p14="http://schemas.microsoft.com/office/powerpoint/2010/main" val="3556189967"/>
      </p:ext>
    </p:extLst>
  </p:cSld>
  <p:clrMapOvr>
    <a:masterClrMapping/>
  </p:clrMapOvr>
  <p:hf hdr="0"/>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varipalkki_teksti_pinkki" preserve="1" userDrawn="1">
  <p:cSld name="varipalkki_teksti_pinkki">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8029575"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8029576" cy="41601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6" name="Ryhmä 5">
            <a:extLst>
              <a:ext uri="{FF2B5EF4-FFF2-40B4-BE49-F238E27FC236}">
                <a16:creationId xmlns:a16="http://schemas.microsoft.com/office/drawing/2014/main" id="{E58E1E22-330C-39F9-E7F4-1D54989B96EA}"/>
              </a:ext>
              <a:ext uri="{C183D7F6-B498-43B3-948B-1728B52AA6E4}">
                <adec:decorative xmlns:adec="http://schemas.microsoft.com/office/drawing/2017/decorative" val="1"/>
              </a:ext>
            </a:extLst>
          </p:cNvPr>
          <p:cNvGrpSpPr/>
          <p:nvPr userDrawn="1"/>
        </p:nvGrpSpPr>
        <p:grpSpPr>
          <a:xfrm>
            <a:off x="9655244" y="0"/>
            <a:ext cx="2548020" cy="6858000"/>
            <a:chOff x="9655244" y="0"/>
            <a:chExt cx="2548020" cy="6858000"/>
          </a:xfrm>
        </p:grpSpPr>
        <p:pic>
          <p:nvPicPr>
            <p:cNvPr id="4" name="Picture 3" descr="Logo&#10;&#10;Description automatically generated">
              <a:extLst>
                <a:ext uri="{FF2B5EF4-FFF2-40B4-BE49-F238E27FC236}">
                  <a16:creationId xmlns:a16="http://schemas.microsoft.com/office/drawing/2014/main" id="{F3ED7395-83A3-3DD8-B91B-C6FD2DD512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77226" y="292735"/>
              <a:ext cx="1833562" cy="1571625"/>
            </a:xfrm>
            <a:prstGeom prst="rect">
              <a:avLst/>
            </a:prstGeom>
          </p:spPr>
        </p:pic>
        <p:grpSp>
          <p:nvGrpSpPr>
            <p:cNvPr id="3" name="Ryhmä 2">
              <a:extLst>
                <a:ext uri="{FF2B5EF4-FFF2-40B4-BE49-F238E27FC236}">
                  <a16:creationId xmlns:a16="http://schemas.microsoft.com/office/drawing/2014/main" id="{6B19C80A-C58F-C557-85A0-9708574957E9}"/>
                </a:ext>
                <a:ext uri="{C183D7F6-B498-43B3-948B-1728B52AA6E4}">
                  <adec:decorative xmlns:adec="http://schemas.microsoft.com/office/drawing/2017/decorative" val="1"/>
                </a:ext>
              </a:extLst>
            </p:cNvPr>
            <p:cNvGrpSpPr/>
            <p:nvPr userDrawn="1"/>
          </p:nvGrpSpPr>
          <p:grpSpPr>
            <a:xfrm>
              <a:off x="9655244" y="0"/>
              <a:ext cx="2548020" cy="6858000"/>
              <a:chOff x="9636194" y="0"/>
              <a:chExt cx="2548020" cy="6858000"/>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9636194" y="0"/>
                <a:ext cx="2548020" cy="6858000"/>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6811" h="6858000">
                    <a:moveTo>
                      <a:pt x="0" y="0"/>
                    </a:moveTo>
                    <a:lnTo>
                      <a:pt x="2246811" y="0"/>
                    </a:lnTo>
                    <a:lnTo>
                      <a:pt x="2246811" y="6858000"/>
                    </a:lnTo>
                    <a:lnTo>
                      <a:pt x="627017" y="6858000"/>
                    </a:lnTo>
                    <a:lnTo>
                      <a:pt x="0" y="0"/>
                    </a:lnTo>
                    <a:close/>
                  </a:path>
                </a:pathLst>
              </a:custGeom>
              <a:gradFill>
                <a:gsLst>
                  <a:gs pos="99500">
                    <a:srgbClr val="E50083"/>
                  </a:gs>
                  <a:gs pos="99000">
                    <a:schemeClr val="accent5">
                      <a:alpha val="72000"/>
                    </a:schemeClr>
                  </a:gs>
                  <a:gs pos="0">
                    <a:schemeClr val="accent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grpSp>
    </p:spTree>
    <p:extLst>
      <p:ext uri="{BB962C8B-B14F-4D97-AF65-F5344CB8AC3E}">
        <p14:creationId xmlns:p14="http://schemas.microsoft.com/office/powerpoint/2010/main" val="13207324"/>
      </p:ext>
    </p:extLst>
  </p:cSld>
  <p:clrMapOvr>
    <a:masterClrMapping/>
  </p:clrMapOvr>
  <p:hf hdr="0"/>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eksti_kaksi_kuvaa" preserve="1" userDrawn="1">
  <p:cSld name="teksti_kaksi_kuvaa">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057776"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9" y="1813968"/>
            <a:ext cx="4371975" cy="41601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Kuvan paikkamerkki 6">
            <a:extLst>
              <a:ext uri="{FF2B5EF4-FFF2-40B4-BE49-F238E27FC236}">
                <a16:creationId xmlns:a16="http://schemas.microsoft.com/office/drawing/2014/main" id="{525CEE5C-0ABB-5FAD-CD62-63A0C7F3CDC8}"/>
              </a:ext>
            </a:extLst>
          </p:cNvPr>
          <p:cNvSpPr>
            <a:spLocks noGrp="1"/>
          </p:cNvSpPr>
          <p:nvPr>
            <p:ph type="pic" sz="quarter" idx="19" hasCustomPrompt="1"/>
          </p:nvPr>
        </p:nvSpPr>
        <p:spPr>
          <a:xfrm>
            <a:off x="5792400" y="0"/>
            <a:ext cx="6399600" cy="3423600"/>
          </a:xfrm>
          <a:custGeom>
            <a:avLst/>
            <a:gdLst>
              <a:gd name="connsiteX0" fmla="*/ 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0 w 6399600"/>
              <a:gd name="connsiteY4" fmla="*/ 0 h 3430800"/>
              <a:gd name="connsiteX0" fmla="*/ 504825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504825 w 6399600"/>
              <a:gd name="connsiteY4" fmla="*/ 0 h 3430800"/>
              <a:gd name="connsiteX0" fmla="*/ 581025 w 6399600"/>
              <a:gd name="connsiteY0" fmla="*/ 0 h 3440325"/>
              <a:gd name="connsiteX1" fmla="*/ 6399600 w 6399600"/>
              <a:gd name="connsiteY1" fmla="*/ 9525 h 3440325"/>
              <a:gd name="connsiteX2" fmla="*/ 6399600 w 6399600"/>
              <a:gd name="connsiteY2" fmla="*/ 3440325 h 3440325"/>
              <a:gd name="connsiteX3" fmla="*/ 0 w 6399600"/>
              <a:gd name="connsiteY3" fmla="*/ 3440325 h 3440325"/>
              <a:gd name="connsiteX4" fmla="*/ 581025 w 6399600"/>
              <a:gd name="connsiteY4" fmla="*/ 0 h 3440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9600" h="3440325">
                <a:moveTo>
                  <a:pt x="581025" y="0"/>
                </a:moveTo>
                <a:lnTo>
                  <a:pt x="6399600" y="9525"/>
                </a:lnTo>
                <a:lnTo>
                  <a:pt x="6399600" y="3440325"/>
                </a:lnTo>
                <a:lnTo>
                  <a:pt x="0" y="3440325"/>
                </a:lnTo>
                <a:lnTo>
                  <a:pt x="581025" y="0"/>
                </a:lnTo>
                <a:close/>
              </a:path>
            </a:pathLst>
          </a:custGeom>
        </p:spPr>
        <p:txBody>
          <a:bodyPr/>
          <a:lstStyle>
            <a:lvl1pPr marL="0" indent="0" algn="ctr">
              <a:buFontTx/>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Tx/>
              <a:buNone/>
              <a:tabLst/>
              <a:defRPr/>
            </a:pPr>
            <a:r>
              <a:rPr lang="fi-FI"/>
              <a:t>Lisää kuva kuvagalleriasta, Väylän kuvapankista tai omista tiedostoista</a:t>
            </a:r>
            <a:endParaRPr lang="en-US"/>
          </a:p>
        </p:txBody>
      </p:sp>
      <p:sp>
        <p:nvSpPr>
          <p:cNvPr id="11" name="Kuvan paikkamerkki 6">
            <a:extLst>
              <a:ext uri="{FF2B5EF4-FFF2-40B4-BE49-F238E27FC236}">
                <a16:creationId xmlns:a16="http://schemas.microsoft.com/office/drawing/2014/main" id="{16011C4F-724D-8760-175C-BBD6FF19F176}"/>
              </a:ext>
            </a:extLst>
          </p:cNvPr>
          <p:cNvSpPr>
            <a:spLocks noGrp="1"/>
          </p:cNvSpPr>
          <p:nvPr>
            <p:ph type="pic" sz="quarter" idx="20" hasCustomPrompt="1"/>
          </p:nvPr>
        </p:nvSpPr>
        <p:spPr>
          <a:xfrm>
            <a:off x="5211374" y="3456000"/>
            <a:ext cx="6980625" cy="3420000"/>
          </a:xfrm>
          <a:custGeom>
            <a:avLst/>
            <a:gdLst>
              <a:gd name="connsiteX0" fmla="*/ 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0 w 6399600"/>
              <a:gd name="connsiteY4" fmla="*/ 0 h 3430800"/>
              <a:gd name="connsiteX0" fmla="*/ 504825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504825 w 6399600"/>
              <a:gd name="connsiteY4" fmla="*/ 0 h 3430800"/>
              <a:gd name="connsiteX0" fmla="*/ 581025 w 6399600"/>
              <a:gd name="connsiteY0" fmla="*/ 0 h 3440325"/>
              <a:gd name="connsiteX1" fmla="*/ 6399600 w 6399600"/>
              <a:gd name="connsiteY1" fmla="*/ 9525 h 3440325"/>
              <a:gd name="connsiteX2" fmla="*/ 6399600 w 6399600"/>
              <a:gd name="connsiteY2" fmla="*/ 3440325 h 3440325"/>
              <a:gd name="connsiteX3" fmla="*/ 0 w 6399600"/>
              <a:gd name="connsiteY3" fmla="*/ 3440325 h 3440325"/>
              <a:gd name="connsiteX4" fmla="*/ 581025 w 6399600"/>
              <a:gd name="connsiteY4" fmla="*/ 0 h 3440325"/>
              <a:gd name="connsiteX0" fmla="*/ 19050 w 6399600"/>
              <a:gd name="connsiteY0" fmla="*/ 0 h 3430800"/>
              <a:gd name="connsiteX1" fmla="*/ 6399600 w 6399600"/>
              <a:gd name="connsiteY1" fmla="*/ 0 h 3430800"/>
              <a:gd name="connsiteX2" fmla="*/ 6399600 w 6399600"/>
              <a:gd name="connsiteY2" fmla="*/ 3430800 h 3430800"/>
              <a:gd name="connsiteX3" fmla="*/ 0 w 6399600"/>
              <a:gd name="connsiteY3" fmla="*/ 3430800 h 3430800"/>
              <a:gd name="connsiteX4" fmla="*/ 19050 w 6399600"/>
              <a:gd name="connsiteY4" fmla="*/ 0 h 3430800"/>
              <a:gd name="connsiteX0" fmla="*/ 600075 w 6980625"/>
              <a:gd name="connsiteY0" fmla="*/ 0 h 3430800"/>
              <a:gd name="connsiteX1" fmla="*/ 6980625 w 6980625"/>
              <a:gd name="connsiteY1" fmla="*/ 0 h 3430800"/>
              <a:gd name="connsiteX2" fmla="*/ 6980625 w 6980625"/>
              <a:gd name="connsiteY2" fmla="*/ 3430800 h 3430800"/>
              <a:gd name="connsiteX3" fmla="*/ 0 w 6980625"/>
              <a:gd name="connsiteY3" fmla="*/ 3421275 h 3430800"/>
              <a:gd name="connsiteX4" fmla="*/ 600075 w 6980625"/>
              <a:gd name="connsiteY4" fmla="*/ 0 h 3430800"/>
              <a:gd name="connsiteX0" fmla="*/ 579979 w 6980625"/>
              <a:gd name="connsiteY0" fmla="*/ 0 h 3430800"/>
              <a:gd name="connsiteX1" fmla="*/ 6980625 w 6980625"/>
              <a:gd name="connsiteY1" fmla="*/ 0 h 3430800"/>
              <a:gd name="connsiteX2" fmla="*/ 6980625 w 6980625"/>
              <a:gd name="connsiteY2" fmla="*/ 3430800 h 3430800"/>
              <a:gd name="connsiteX3" fmla="*/ 0 w 6980625"/>
              <a:gd name="connsiteY3" fmla="*/ 3421275 h 3430800"/>
              <a:gd name="connsiteX4" fmla="*/ 579979 w 6980625"/>
              <a:gd name="connsiteY4" fmla="*/ 0 h 343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0625" h="3430800">
                <a:moveTo>
                  <a:pt x="579979" y="0"/>
                </a:moveTo>
                <a:lnTo>
                  <a:pt x="6980625" y="0"/>
                </a:lnTo>
                <a:lnTo>
                  <a:pt x="6980625" y="3430800"/>
                </a:lnTo>
                <a:lnTo>
                  <a:pt x="0" y="3421275"/>
                </a:lnTo>
                <a:lnTo>
                  <a:pt x="579979" y="0"/>
                </a:lnTo>
                <a:close/>
              </a:path>
            </a:pathLst>
          </a:custGeom>
        </p:spPr>
        <p:txBody>
          <a:bodyPr/>
          <a:lstStyle>
            <a:lvl1pPr marL="0" indent="0" algn="ctr">
              <a:buFontTx/>
              <a:buNone/>
              <a:defRPr/>
            </a:lvl1pPr>
          </a:lstStyle>
          <a:p>
            <a:pPr marL="0" marR="0" lvl="0" indent="0" algn="l" defTabSz="914400" rtl="0" eaLnBrk="1" fontAlgn="auto" latinLnBrk="0" hangingPunct="1">
              <a:lnSpc>
                <a:spcPct val="90000"/>
              </a:lnSpc>
              <a:spcBef>
                <a:spcPts val="1000"/>
              </a:spcBef>
              <a:spcAft>
                <a:spcPts val="0"/>
              </a:spcAft>
              <a:buClr>
                <a:srgbClr val="0065AF"/>
              </a:buClr>
              <a:buSzTx/>
              <a:buFontTx/>
              <a:buNone/>
              <a:tabLst/>
              <a:defRPr/>
            </a:pPr>
            <a:r>
              <a:rPr lang="fi-FI"/>
              <a:t>Lisää kuva kuvagalleriasta, Väylän kuvapankista tai omista tiedostoista</a:t>
            </a:r>
            <a:endParaRPr lang="en-US"/>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427423569"/>
      </p:ext>
    </p:extLst>
  </p:cSld>
  <p:clrMapOvr>
    <a:masterClrMapping/>
  </p:clrMapOvr>
  <p:hf hdr="0"/>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ekstidia" preserve="1" userDrawn="1">
  <p:cSld name="teksti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fi-FI"/>
              <a:t>Muokkaa ots. perustyyl. napsautt.</a:t>
            </a:r>
          </a:p>
        </p:txBody>
      </p:sp>
      <p:sp>
        <p:nvSpPr>
          <p:cNvPr id="7" name="Tekstin paikkamerkki 6">
            <a:extLst>
              <a:ext uri="{FF2B5EF4-FFF2-40B4-BE49-F238E27FC236}">
                <a16:creationId xmlns:a16="http://schemas.microsoft.com/office/drawing/2014/main" id="{35AEEA0D-4DDB-7C80-D5A9-2BC0F6746B3C}"/>
              </a:ext>
            </a:extLst>
          </p:cNvPr>
          <p:cNvSpPr>
            <a:spLocks noGrp="1"/>
          </p:cNvSpPr>
          <p:nvPr>
            <p:ph type="body" sz="quarter" idx="13"/>
          </p:nvPr>
        </p:nvSpPr>
        <p:spPr>
          <a:xfrm>
            <a:off x="838200" y="1690688"/>
            <a:ext cx="5067300"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Tekstin paikkamerkki 6">
            <a:extLst>
              <a:ext uri="{FF2B5EF4-FFF2-40B4-BE49-F238E27FC236}">
                <a16:creationId xmlns:a16="http://schemas.microsoft.com/office/drawing/2014/main" id="{9952975F-EC22-4458-763E-93FFB91847F8}"/>
              </a:ext>
            </a:extLst>
          </p:cNvPr>
          <p:cNvSpPr>
            <a:spLocks noGrp="1"/>
          </p:cNvSpPr>
          <p:nvPr>
            <p:ph type="body" sz="quarter" idx="14"/>
          </p:nvPr>
        </p:nvSpPr>
        <p:spPr>
          <a:xfrm>
            <a:off x="6076950" y="1690688"/>
            <a:ext cx="5067300"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4093816579"/>
      </p:ext>
    </p:extLst>
  </p:cSld>
  <p:clrMapOvr>
    <a:masterClrMapping/>
  </p:clrMapOvr>
  <p:hf hdr="0"/>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ekstidia2" preserve="1" userDrawn="1">
  <p:cSld name="tekstidia2">
    <p:bg>
      <p:bgPr>
        <a:gradFill>
          <a:gsLst>
            <a:gs pos="50000">
              <a:schemeClr val="tx2"/>
            </a:gs>
            <a:gs pos="100000">
              <a:schemeClr val="accent1"/>
            </a:gs>
          </a:gsLst>
          <a:lin ang="4800000" scaled="0"/>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solidFill>
                  <a:schemeClr val="bg1"/>
                </a:solidFill>
              </a:defRPr>
            </a:lvl1pPr>
          </a:lstStyle>
          <a:p>
            <a:r>
              <a:rPr lang="fi-FI"/>
              <a:t>Muokkaa ots. perustyyl. napsautt.</a:t>
            </a:r>
          </a:p>
        </p:txBody>
      </p:sp>
      <p:sp>
        <p:nvSpPr>
          <p:cNvPr id="7" name="Tekstin paikkamerkki 6">
            <a:extLst>
              <a:ext uri="{FF2B5EF4-FFF2-40B4-BE49-F238E27FC236}">
                <a16:creationId xmlns:a16="http://schemas.microsoft.com/office/drawing/2014/main" id="{35AEEA0D-4DDB-7C80-D5A9-2BC0F6746B3C}"/>
              </a:ext>
            </a:extLst>
          </p:cNvPr>
          <p:cNvSpPr>
            <a:spLocks noGrp="1"/>
          </p:cNvSpPr>
          <p:nvPr>
            <p:ph type="body" sz="quarter" idx="13"/>
          </p:nvPr>
        </p:nvSpPr>
        <p:spPr>
          <a:xfrm>
            <a:off x="838199" y="1690688"/>
            <a:ext cx="8640001" cy="4161600"/>
          </a:xfrm>
        </p:spPr>
        <p:txBody>
          <a:bodyPr/>
          <a:lstStyle>
            <a:lvl1pPr>
              <a:buClr>
                <a:srgbClr val="49C2F1"/>
              </a:buClr>
              <a:defRPr>
                <a:solidFill>
                  <a:schemeClr val="bg1"/>
                </a:solidFill>
              </a:defRPr>
            </a:lvl1pPr>
            <a:lvl2pPr>
              <a:buClr>
                <a:srgbClr val="49C2F1"/>
              </a:buClr>
              <a:defRPr>
                <a:solidFill>
                  <a:schemeClr val="bg1"/>
                </a:solidFill>
              </a:defRPr>
            </a:lvl2pPr>
            <a:lvl3pPr>
              <a:buClr>
                <a:srgbClr val="49C2F1"/>
              </a:buClr>
              <a:defRPr>
                <a:solidFill>
                  <a:schemeClr val="bg1"/>
                </a:solidFill>
              </a:defRPr>
            </a:lvl3pPr>
            <a:lvl4pPr>
              <a:buClr>
                <a:srgbClr val="49C2F1"/>
              </a:buClr>
              <a:defRPr>
                <a:solidFill>
                  <a:schemeClr val="bg1"/>
                </a:solidFill>
              </a:defRPr>
            </a:lvl4pPr>
            <a:lvl5pPr>
              <a:buClr>
                <a:srgbClr val="49C2F1"/>
              </a:buCl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lvl1pPr>
              <a:defRPr>
                <a:solidFill>
                  <a:schemeClr val="bg1"/>
                </a:solidFill>
              </a:defRPr>
            </a:lvl1pPr>
          </a:lstStyle>
          <a:p>
            <a:fld id="{6BD4A0EF-951A-4343-A672-F31B58E6828E}" type="slidenum">
              <a:rPr lang="en-US" smtClean="0"/>
              <a:pPr/>
              <a:t>‹#›</a:t>
            </a:fld>
            <a:endParaRPr lang="en-US"/>
          </a:p>
        </p:txBody>
      </p:sp>
      <p:pic>
        <p:nvPicPr>
          <p:cNvPr id="4" name="Picture 3">
            <a:extLst>
              <a:ext uri="{FF2B5EF4-FFF2-40B4-BE49-F238E27FC236}">
                <a16:creationId xmlns:a16="http://schemas.microsoft.com/office/drawing/2014/main" id="{722C9D0A-3810-B320-D38D-31456AB2164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spTree>
    <p:extLst>
      <p:ext uri="{BB962C8B-B14F-4D97-AF65-F5344CB8AC3E}">
        <p14:creationId xmlns:p14="http://schemas.microsoft.com/office/powerpoint/2010/main" val="2472639614"/>
      </p:ext>
    </p:extLst>
  </p:cSld>
  <p:clrMapOvr>
    <a:masterClrMapping/>
  </p:clrMapOvr>
  <p:hf hdr="0"/>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graafi2" preserve="1" userDrawn="1">
  <p:cSld name="graafi2">
    <p:bg>
      <p:bgPr>
        <a:gradFill>
          <a:gsLst>
            <a:gs pos="50000">
              <a:schemeClr val="tx2"/>
            </a:gs>
            <a:gs pos="100000">
              <a:schemeClr val="accent1"/>
            </a:gs>
          </a:gsLst>
          <a:lin ang="4800000" scaled="0"/>
        </a:gra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solidFill>
                  <a:schemeClr val="bg1"/>
                </a:solidFill>
              </a:defRPr>
            </a:lvl1pPr>
          </a:lstStyle>
          <a:p>
            <a:r>
              <a:rPr lang="fi-FI"/>
              <a:t>Muokkaa ots. perustyyl. napsautt.</a:t>
            </a:r>
          </a:p>
        </p:txBody>
      </p:sp>
      <p:sp>
        <p:nvSpPr>
          <p:cNvPr id="10" name="Kaavion paikkamerkki 9">
            <a:extLst>
              <a:ext uri="{FF2B5EF4-FFF2-40B4-BE49-F238E27FC236}">
                <a16:creationId xmlns:a16="http://schemas.microsoft.com/office/drawing/2014/main" id="{CFB0F0F9-2B0C-1D59-6D78-D7BEBF88F50B}"/>
              </a:ext>
            </a:extLst>
          </p:cNvPr>
          <p:cNvSpPr>
            <a:spLocks noGrp="1"/>
          </p:cNvSpPr>
          <p:nvPr>
            <p:ph type="chart" sz="quarter" idx="14"/>
          </p:nvPr>
        </p:nvSpPr>
        <p:spPr>
          <a:xfrm>
            <a:off x="838200" y="1776413"/>
            <a:ext cx="11031074" cy="4172400"/>
          </a:xfrm>
        </p:spPr>
        <p:txBody>
          <a:bodyPr/>
          <a:lstStyle>
            <a:lvl1pPr>
              <a:buClr>
                <a:srgbClr val="49C2F1"/>
              </a:buClr>
              <a:defRPr>
                <a:solidFill>
                  <a:schemeClr val="bg1"/>
                </a:solidFill>
              </a:defRPr>
            </a:lvl1pPr>
          </a:lstStyle>
          <a:p>
            <a:r>
              <a:rPr lang="fi-FI"/>
              <a:t>Lisää kaavio napsauttamalla kuvaketta</a:t>
            </a:r>
          </a:p>
        </p:txBody>
      </p:sp>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lvl1pPr>
              <a:defRPr>
                <a:solidFill>
                  <a:schemeClr val="bg1"/>
                </a:solidFill>
              </a:defRPr>
            </a:lvl1pPr>
          </a:lstStyle>
          <a:p>
            <a:fld id="{6BD4A0EF-951A-4343-A672-F31B58E6828E}" type="slidenum">
              <a:rPr lang="en-US" smtClean="0"/>
              <a:pPr/>
              <a:t>‹#›</a:t>
            </a:fld>
            <a:endParaRPr lang="en-US"/>
          </a:p>
        </p:txBody>
      </p:sp>
      <p:pic>
        <p:nvPicPr>
          <p:cNvPr id="3" name="Picture 2">
            <a:extLst>
              <a:ext uri="{FF2B5EF4-FFF2-40B4-BE49-F238E27FC236}">
                <a16:creationId xmlns:a16="http://schemas.microsoft.com/office/drawing/2014/main" id="{A6B927FE-A663-009A-9B4F-FBE31C58199A}"/>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spTree>
    <p:extLst>
      <p:ext uri="{BB962C8B-B14F-4D97-AF65-F5344CB8AC3E}">
        <p14:creationId xmlns:p14="http://schemas.microsoft.com/office/powerpoint/2010/main" val="4095327104"/>
      </p:ext>
    </p:extLst>
  </p:cSld>
  <p:clrMapOvr>
    <a:masterClrMapping/>
  </p:clrMapOvr>
  <p:hf hdr="0"/>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eksti_graafi" preserve="1" userDrawn="1">
  <p:cSld name="teksti_graaf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fi-FI"/>
              <a:t>Muokkaa ots. perustyyl. napsautt.</a:t>
            </a:r>
          </a:p>
        </p:txBody>
      </p:sp>
      <p:sp>
        <p:nvSpPr>
          <p:cNvPr id="7" name="Tekstin paikkamerkki 6">
            <a:extLst>
              <a:ext uri="{FF2B5EF4-FFF2-40B4-BE49-F238E27FC236}">
                <a16:creationId xmlns:a16="http://schemas.microsoft.com/office/drawing/2014/main" id="{35AEEA0D-4DDB-7C80-D5A9-2BC0F6746B3C}"/>
              </a:ext>
            </a:extLst>
          </p:cNvPr>
          <p:cNvSpPr>
            <a:spLocks noGrp="1"/>
          </p:cNvSpPr>
          <p:nvPr>
            <p:ph type="body" sz="quarter" idx="13"/>
          </p:nvPr>
        </p:nvSpPr>
        <p:spPr>
          <a:xfrm>
            <a:off x="838199" y="1775860"/>
            <a:ext cx="2486025"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Kaavion paikkamerkki 9">
            <a:extLst>
              <a:ext uri="{FF2B5EF4-FFF2-40B4-BE49-F238E27FC236}">
                <a16:creationId xmlns:a16="http://schemas.microsoft.com/office/drawing/2014/main" id="{CFB0F0F9-2B0C-1D59-6D78-D7BEBF88F50B}"/>
              </a:ext>
            </a:extLst>
          </p:cNvPr>
          <p:cNvSpPr>
            <a:spLocks noGrp="1"/>
          </p:cNvSpPr>
          <p:nvPr>
            <p:ph type="chart" sz="quarter" idx="14"/>
          </p:nvPr>
        </p:nvSpPr>
        <p:spPr>
          <a:xfrm>
            <a:off x="3495674" y="1776413"/>
            <a:ext cx="8373600" cy="4161048"/>
          </a:xfrm>
        </p:spPr>
        <p:txBody>
          <a:bodyPr/>
          <a:lstStyle/>
          <a:p>
            <a:r>
              <a:rPr lang="fi-FI"/>
              <a:t>Lisää kaavio napsauttamalla kuvaketta</a:t>
            </a:r>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2130483010"/>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ksti yhdessä palstass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perustyyl. napsautt.</a:t>
            </a:r>
            <a:endParaRPr lang="en-GB"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91EEF02A-D7A3-4E13-AE1B-190A07F052F5}" type="datetime1">
              <a:rPr lang="fi-FI" smtClean="0"/>
              <a:t>27.10.2024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360868856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graafi" preserve="1" userDrawn="1">
  <p:cSld name="graaf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1A08C71-DAD5-0172-0B72-20CFAEED0732}"/>
              </a:ext>
            </a:extLst>
          </p:cNvPr>
          <p:cNvSpPr>
            <a:spLocks noGrp="1"/>
          </p:cNvSpPr>
          <p:nvPr>
            <p:ph type="title"/>
          </p:nvPr>
        </p:nvSpPr>
        <p:spPr>
          <a:xfrm>
            <a:off x="838200" y="365125"/>
            <a:ext cx="8640000" cy="1325563"/>
          </a:xfrm>
        </p:spPr>
        <p:txBody>
          <a:bodyPr>
            <a:normAutofit/>
          </a:bodyPr>
          <a:lstStyle>
            <a:lvl1pPr>
              <a:defRPr sz="3200" b="1"/>
            </a:lvl1pPr>
          </a:lstStyle>
          <a:p>
            <a:r>
              <a:rPr lang="fi-FI"/>
              <a:t>Muokkaa ots. perustyyl. napsautt.</a:t>
            </a:r>
          </a:p>
        </p:txBody>
      </p:sp>
      <p:sp>
        <p:nvSpPr>
          <p:cNvPr id="10" name="Kaavion paikkamerkki 9">
            <a:extLst>
              <a:ext uri="{FF2B5EF4-FFF2-40B4-BE49-F238E27FC236}">
                <a16:creationId xmlns:a16="http://schemas.microsoft.com/office/drawing/2014/main" id="{CFB0F0F9-2B0C-1D59-6D78-D7BEBF88F50B}"/>
              </a:ext>
            </a:extLst>
          </p:cNvPr>
          <p:cNvSpPr>
            <a:spLocks noGrp="1"/>
          </p:cNvSpPr>
          <p:nvPr>
            <p:ph type="chart" sz="quarter" idx="14"/>
          </p:nvPr>
        </p:nvSpPr>
        <p:spPr>
          <a:xfrm>
            <a:off x="838200" y="1776413"/>
            <a:ext cx="11031074" cy="4172400"/>
          </a:xfrm>
        </p:spPr>
        <p:txBody>
          <a:bodyPr/>
          <a:lstStyle/>
          <a:p>
            <a:r>
              <a:rPr lang="fi-FI"/>
              <a:t>Lisää kaavio napsauttamalla kuvaketta</a:t>
            </a:r>
          </a:p>
        </p:txBody>
      </p:sp>
      <p:pic>
        <p:nvPicPr>
          <p:cNvPr id="9" name="Picture 10" descr="Väyläviraston logo">
            <a:extLst>
              <a:ext uri="{FF2B5EF4-FFF2-40B4-BE49-F238E27FC236}">
                <a16:creationId xmlns:a16="http://schemas.microsoft.com/office/drawing/2014/main" id="{6FCB4996-D36E-B9B0-A1BC-A9C9A53035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57469" y="381235"/>
            <a:ext cx="1673549" cy="1394625"/>
          </a:xfrm>
          <a:prstGeom prst="rect">
            <a:avLst/>
          </a:prstGeom>
        </p:spPr>
      </p:pic>
      <p:sp>
        <p:nvSpPr>
          <p:cNvPr id="5" name="Dian numeron paikkamerkki 4">
            <a:extLst>
              <a:ext uri="{FF2B5EF4-FFF2-40B4-BE49-F238E27FC236}">
                <a16:creationId xmlns:a16="http://schemas.microsoft.com/office/drawing/2014/main" id="{1EA835E9-4402-B8D6-CFD0-FE95BCF035A5}"/>
              </a:ext>
            </a:extLst>
          </p:cNvPr>
          <p:cNvSpPr>
            <a:spLocks noGrp="1"/>
          </p:cNvSpPr>
          <p:nvPr>
            <p:ph type="sldNum" sz="quarter" idx="12"/>
          </p:nvPr>
        </p:nvSpPr>
        <p:spPr/>
        <p:txBody>
          <a:bodyPr/>
          <a:lstStyle/>
          <a:p>
            <a:fld id="{6BD4A0EF-951A-4343-A672-F31B58E6828E}" type="slidenum">
              <a:rPr lang="en-US" smtClean="0"/>
              <a:pPr/>
              <a:t>‹#›</a:t>
            </a:fld>
            <a:endParaRPr lang="en-US"/>
          </a:p>
        </p:txBody>
      </p:sp>
    </p:spTree>
    <p:extLst>
      <p:ext uri="{BB962C8B-B14F-4D97-AF65-F5344CB8AC3E}">
        <p14:creationId xmlns:p14="http://schemas.microsoft.com/office/powerpoint/2010/main" val="2058489279"/>
      </p:ext>
    </p:extLst>
  </p:cSld>
  <p:clrMapOvr>
    <a:masterClrMapping/>
  </p:clrMapOvr>
  <p:hf hdr="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vea_varipalkki_teksti_sininen_vasen">
    <p:spTree>
      <p:nvGrpSpPr>
        <p:cNvPr id="1" name=""/>
        <p:cNvGrpSpPr/>
        <p:nvPr/>
      </p:nvGrpSpPr>
      <p:grpSpPr>
        <a:xfrm>
          <a:off x="0" y="0"/>
          <a:ext cx="0" cy="0"/>
          <a:chOff x="0" y="0"/>
          <a:chExt cx="0" cy="0"/>
        </a:xfrm>
      </p:grpSpPr>
      <p:sp>
        <p:nvSpPr>
          <p:cNvPr id="6" name="Suorakulmio 8" descr="ogo&#10;&#10;Description automatically generated">
            <a:extLst>
              <a:ext uri="{FF2B5EF4-FFF2-40B4-BE49-F238E27FC236}">
                <a16:creationId xmlns:a16="http://schemas.microsoft.com/office/drawing/2014/main" id="{09BF918C-756A-D299-6903-7233B824C3CC}"/>
              </a:ext>
              <a:ext uri="{C183D7F6-B498-43B3-948B-1728B52AA6E4}">
                <adec:decorative xmlns:adec="http://schemas.microsoft.com/office/drawing/2017/decorative" val="1"/>
              </a:ext>
            </a:extLst>
          </p:cNvPr>
          <p:cNvSpPr/>
          <p:nvPr userDrawn="1"/>
        </p:nvSpPr>
        <p:spPr>
          <a:xfrm flipH="1" flipV="1">
            <a:off x="0" y="1"/>
            <a:ext cx="5899150" cy="6866576"/>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 name="connsiteX0" fmla="*/ 218459 w 2118913"/>
              <a:gd name="connsiteY0" fmla="*/ 0 h 6866577"/>
              <a:gd name="connsiteX1" fmla="*/ 2118913 w 2118913"/>
              <a:gd name="connsiteY1" fmla="*/ 5402 h 6866577"/>
              <a:gd name="connsiteX2" fmla="*/ 2118913 w 2118913"/>
              <a:gd name="connsiteY2" fmla="*/ 6863402 h 6866577"/>
              <a:gd name="connsiteX3" fmla="*/ 0 w 2118913"/>
              <a:gd name="connsiteY3" fmla="*/ 6866577 h 6866577"/>
              <a:gd name="connsiteX4" fmla="*/ 218459 w 2118913"/>
              <a:gd name="connsiteY4" fmla="*/ 0 h 6866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8913" h="6866577">
                <a:moveTo>
                  <a:pt x="218459" y="0"/>
                </a:moveTo>
                <a:lnTo>
                  <a:pt x="2118913" y="5402"/>
                </a:lnTo>
                <a:lnTo>
                  <a:pt x="2118913" y="6863402"/>
                </a:lnTo>
                <a:lnTo>
                  <a:pt x="0" y="6866577"/>
                </a:lnTo>
                <a:lnTo>
                  <a:pt x="218459" y="0"/>
                </a:lnTo>
                <a:close/>
              </a:path>
            </a:pathLst>
          </a:custGeom>
          <a:gradFill>
            <a:gsLst>
              <a:gs pos="40000">
                <a:schemeClr val="tx2"/>
              </a:gs>
              <a:gs pos="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8B674CA-CF10-258E-43B4-638BFF7C2A7F}"/>
              </a:ext>
            </a:extLst>
          </p:cNvPr>
          <p:cNvSpPr>
            <a:spLocks noGrp="1"/>
          </p:cNvSpPr>
          <p:nvPr>
            <p:ph type="title"/>
          </p:nvPr>
        </p:nvSpPr>
        <p:spPr>
          <a:xfrm>
            <a:off x="615600" y="1173600"/>
            <a:ext cx="4539600" cy="4129200"/>
          </a:xfrm>
        </p:spPr>
        <p:txBody>
          <a:bodyPr vert="horz" lIns="91440" tIns="45720" rIns="91440" bIns="45720" rtlCol="0" anchor="t">
            <a:normAutofit/>
          </a:bodyPr>
          <a:lstStyle>
            <a:lvl1pPr>
              <a:defRPr lang="en-GB" sz="2800" b="1" i="0" baseline="0">
                <a:solidFill>
                  <a:schemeClr val="bg1"/>
                </a:solidFill>
                <a:ea typeface="Calibri" panose="020F0502020204030204" pitchFamily="34" charset="0"/>
                <a:cs typeface="Times New Roman" panose="02020603050405020304" pitchFamily="18" charset="0"/>
              </a:defRPr>
            </a:lvl1pPr>
          </a:lstStyle>
          <a:p>
            <a:pPr lvl="0">
              <a:lnSpc>
                <a:spcPct val="107000"/>
              </a:lnSpc>
              <a:spcAft>
                <a:spcPts val="800"/>
              </a:spcAft>
            </a:pPr>
            <a:r>
              <a:rPr lang="fi-FI"/>
              <a:t>Muokkaa ots. perustyyl. napsautt.</a:t>
            </a:r>
            <a:endParaRPr lang="en-GB"/>
          </a:p>
        </p:txBody>
      </p:sp>
      <p:sp>
        <p:nvSpPr>
          <p:cNvPr id="5" name="Dian numeron paikkamerkki 4">
            <a:extLst>
              <a:ext uri="{FF2B5EF4-FFF2-40B4-BE49-F238E27FC236}">
                <a16:creationId xmlns:a16="http://schemas.microsoft.com/office/drawing/2014/main" id="{64157CC3-A841-439A-4C05-F857C7F670B2}"/>
              </a:ext>
            </a:extLst>
          </p:cNvPr>
          <p:cNvSpPr>
            <a:spLocks noGrp="1"/>
          </p:cNvSpPr>
          <p:nvPr>
            <p:ph type="sldNum" sz="quarter" idx="12"/>
          </p:nvPr>
        </p:nvSpPr>
        <p:spPr>
          <a:xfrm>
            <a:off x="11068049" y="6356350"/>
            <a:ext cx="561975" cy="365125"/>
          </a:xfrm>
        </p:spPr>
        <p:txBody>
          <a:bodyPr/>
          <a:lstStyle/>
          <a:p>
            <a:fld id="{6BD4A0EF-951A-4343-A672-F31B58E6828E}" type="slidenum">
              <a:rPr lang="en-US" smtClean="0"/>
              <a:pPr/>
              <a:t>‹#›</a:t>
            </a:fld>
            <a:endParaRPr lang="en-US"/>
          </a:p>
        </p:txBody>
      </p:sp>
      <p:sp>
        <p:nvSpPr>
          <p:cNvPr id="3" name="Tekstin paikkamerkki 4">
            <a:extLst>
              <a:ext uri="{FF2B5EF4-FFF2-40B4-BE49-F238E27FC236}">
                <a16:creationId xmlns:a16="http://schemas.microsoft.com/office/drawing/2014/main" id="{15475117-2A1A-60AB-CFAB-BAC0630ED138}"/>
              </a:ext>
            </a:extLst>
          </p:cNvPr>
          <p:cNvSpPr>
            <a:spLocks noGrp="1"/>
          </p:cNvSpPr>
          <p:nvPr>
            <p:ph type="body" sz="quarter" idx="18"/>
          </p:nvPr>
        </p:nvSpPr>
        <p:spPr>
          <a:xfrm>
            <a:off x="6292800" y="1173163"/>
            <a:ext cx="5194800" cy="489368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691286473"/>
      </p:ext>
    </p:extLst>
  </p:cSld>
  <p:clrMapOvr>
    <a:masterClrMapping/>
  </p:clrMapOvr>
  <p:hf hdr="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evea_varipalkki_teksti_vihreä_vasen">
    <p:spTree>
      <p:nvGrpSpPr>
        <p:cNvPr id="1" name=""/>
        <p:cNvGrpSpPr/>
        <p:nvPr/>
      </p:nvGrpSpPr>
      <p:grpSpPr>
        <a:xfrm>
          <a:off x="0" y="0"/>
          <a:ext cx="0" cy="0"/>
          <a:chOff x="0" y="0"/>
          <a:chExt cx="0" cy="0"/>
        </a:xfrm>
      </p:grpSpPr>
      <p:sp>
        <p:nvSpPr>
          <p:cNvPr id="10" name="Suorakulmio 8" descr="Logo&#10;&#10;Description automatically generated">
            <a:extLst>
              <a:ext uri="{FF2B5EF4-FFF2-40B4-BE49-F238E27FC236}">
                <a16:creationId xmlns:a16="http://schemas.microsoft.com/office/drawing/2014/main" id="{216CE938-8470-1DC1-7B71-68B3FC51131A}"/>
              </a:ext>
              <a:ext uri="{C183D7F6-B498-43B3-948B-1728B52AA6E4}">
                <adec:decorative xmlns:adec="http://schemas.microsoft.com/office/drawing/2017/decorative" val="1"/>
              </a:ext>
            </a:extLst>
          </p:cNvPr>
          <p:cNvSpPr/>
          <p:nvPr userDrawn="1"/>
        </p:nvSpPr>
        <p:spPr>
          <a:xfrm flipH="1" flipV="1">
            <a:off x="-1" y="6351"/>
            <a:ext cx="5918199" cy="6866576"/>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 name="connsiteX0" fmla="*/ 224224 w 2124678"/>
              <a:gd name="connsiteY0" fmla="*/ 0 h 6866577"/>
              <a:gd name="connsiteX1" fmla="*/ 2124678 w 2124678"/>
              <a:gd name="connsiteY1" fmla="*/ 5402 h 6866577"/>
              <a:gd name="connsiteX2" fmla="*/ 2124678 w 2124678"/>
              <a:gd name="connsiteY2" fmla="*/ 6863402 h 6866577"/>
              <a:gd name="connsiteX3" fmla="*/ 0 w 2124678"/>
              <a:gd name="connsiteY3" fmla="*/ 6866577 h 6866577"/>
              <a:gd name="connsiteX4" fmla="*/ 224224 w 2124678"/>
              <a:gd name="connsiteY4" fmla="*/ 0 h 6866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24678" h="6866577">
                <a:moveTo>
                  <a:pt x="224224" y="0"/>
                </a:moveTo>
                <a:lnTo>
                  <a:pt x="2124678" y="5402"/>
                </a:lnTo>
                <a:lnTo>
                  <a:pt x="2124678" y="6863402"/>
                </a:lnTo>
                <a:lnTo>
                  <a:pt x="0" y="6866577"/>
                </a:lnTo>
                <a:lnTo>
                  <a:pt x="224224" y="0"/>
                </a:lnTo>
                <a:close/>
              </a:path>
            </a:pathLst>
          </a:custGeom>
          <a:gradFill>
            <a:gsLst>
              <a:gs pos="45000">
                <a:schemeClr val="accent4"/>
              </a:gs>
              <a:gs pos="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Otsikko 1">
            <a:extLst>
              <a:ext uri="{FF2B5EF4-FFF2-40B4-BE49-F238E27FC236}">
                <a16:creationId xmlns:a16="http://schemas.microsoft.com/office/drawing/2014/main" id="{6A73E609-5A83-1D2D-11CD-A660EA561E99}"/>
              </a:ext>
            </a:extLst>
          </p:cNvPr>
          <p:cNvSpPr>
            <a:spLocks noGrp="1"/>
          </p:cNvSpPr>
          <p:nvPr>
            <p:ph type="title"/>
          </p:nvPr>
        </p:nvSpPr>
        <p:spPr>
          <a:xfrm>
            <a:off x="615600" y="1173600"/>
            <a:ext cx="4539600" cy="4129200"/>
          </a:xfrm>
        </p:spPr>
        <p:txBody>
          <a:bodyPr vert="horz" lIns="91440" tIns="45720" rIns="91440" bIns="45720" rtlCol="0" anchor="t">
            <a:normAutofit/>
          </a:bodyPr>
          <a:lstStyle>
            <a:lvl1pPr>
              <a:defRPr lang="en-GB" sz="2800" b="1" i="0" baseline="0">
                <a:solidFill>
                  <a:schemeClr val="bg1"/>
                </a:solidFill>
                <a:ea typeface="Calibri" panose="020F0502020204030204" pitchFamily="34" charset="0"/>
                <a:cs typeface="Times New Roman" panose="02020603050405020304" pitchFamily="18" charset="0"/>
              </a:defRPr>
            </a:lvl1pPr>
          </a:lstStyle>
          <a:p>
            <a:pPr lvl="0">
              <a:lnSpc>
                <a:spcPct val="107000"/>
              </a:lnSpc>
              <a:spcAft>
                <a:spcPts val="800"/>
              </a:spcAft>
            </a:pPr>
            <a:r>
              <a:rPr lang="fi-FI"/>
              <a:t>Muokkaa ots. perustyyl. napsautt.</a:t>
            </a:r>
            <a:endParaRPr lang="en-GB"/>
          </a:p>
        </p:txBody>
      </p:sp>
      <p:sp>
        <p:nvSpPr>
          <p:cNvPr id="8" name="Dian numeron paikkamerkki 4">
            <a:extLst>
              <a:ext uri="{FF2B5EF4-FFF2-40B4-BE49-F238E27FC236}">
                <a16:creationId xmlns:a16="http://schemas.microsoft.com/office/drawing/2014/main" id="{5764B3CE-F23E-5515-6333-044AF6345372}"/>
              </a:ext>
            </a:extLst>
          </p:cNvPr>
          <p:cNvSpPr>
            <a:spLocks noGrp="1"/>
          </p:cNvSpPr>
          <p:nvPr>
            <p:ph type="sldNum" sz="quarter" idx="12"/>
          </p:nvPr>
        </p:nvSpPr>
        <p:spPr>
          <a:xfrm>
            <a:off x="11068049" y="6356350"/>
            <a:ext cx="561975" cy="365125"/>
          </a:xfrm>
        </p:spPr>
        <p:txBody>
          <a:bodyPr/>
          <a:lstStyle/>
          <a:p>
            <a:fld id="{6BD4A0EF-951A-4343-A672-F31B58E6828E}" type="slidenum">
              <a:rPr lang="en-US" smtClean="0"/>
              <a:pPr/>
              <a:t>‹#›</a:t>
            </a:fld>
            <a:endParaRPr lang="en-US"/>
          </a:p>
        </p:txBody>
      </p:sp>
      <p:sp>
        <p:nvSpPr>
          <p:cNvPr id="3" name="Tekstin paikkamerkki 4">
            <a:extLst>
              <a:ext uri="{FF2B5EF4-FFF2-40B4-BE49-F238E27FC236}">
                <a16:creationId xmlns:a16="http://schemas.microsoft.com/office/drawing/2014/main" id="{9E29234F-F572-CC45-BF45-C462CDB3C73E}"/>
              </a:ext>
            </a:extLst>
          </p:cNvPr>
          <p:cNvSpPr>
            <a:spLocks noGrp="1"/>
          </p:cNvSpPr>
          <p:nvPr>
            <p:ph type="body" sz="quarter" idx="18"/>
          </p:nvPr>
        </p:nvSpPr>
        <p:spPr>
          <a:xfrm>
            <a:off x="6292800" y="1173163"/>
            <a:ext cx="5194800" cy="489368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645834395"/>
      </p:ext>
    </p:extLst>
  </p:cSld>
  <p:clrMapOvr>
    <a:masterClrMapping/>
  </p:clrMapOvr>
  <p:hf hdr="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evea_varipalkki_teksti_pinkki_vasen">
    <p:spTree>
      <p:nvGrpSpPr>
        <p:cNvPr id="1" name=""/>
        <p:cNvGrpSpPr/>
        <p:nvPr/>
      </p:nvGrpSpPr>
      <p:grpSpPr>
        <a:xfrm>
          <a:off x="0" y="0"/>
          <a:ext cx="0" cy="0"/>
          <a:chOff x="0" y="0"/>
          <a:chExt cx="0" cy="0"/>
        </a:xfrm>
      </p:grpSpPr>
      <p:sp>
        <p:nvSpPr>
          <p:cNvPr id="10" name="Suorakulmio 8">
            <a:extLst>
              <a:ext uri="{FF2B5EF4-FFF2-40B4-BE49-F238E27FC236}">
                <a16:creationId xmlns:a16="http://schemas.microsoft.com/office/drawing/2014/main" id="{199B2F67-D662-4469-2ECD-11E212B64A12}"/>
              </a:ext>
              <a:ext uri="{C183D7F6-B498-43B3-948B-1728B52AA6E4}">
                <adec:decorative xmlns:adec="http://schemas.microsoft.com/office/drawing/2017/decorative" val="1"/>
              </a:ext>
            </a:extLst>
          </p:cNvPr>
          <p:cNvSpPr/>
          <p:nvPr userDrawn="1"/>
        </p:nvSpPr>
        <p:spPr>
          <a:xfrm flipH="1" flipV="1">
            <a:off x="-1" y="6348"/>
            <a:ext cx="5892801" cy="6851649"/>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 name="connsiteX0" fmla="*/ 217138 w 2117592"/>
              <a:gd name="connsiteY0" fmla="*/ 0 h 6866563"/>
              <a:gd name="connsiteX1" fmla="*/ 2117592 w 2117592"/>
              <a:gd name="connsiteY1" fmla="*/ 5402 h 6866563"/>
              <a:gd name="connsiteX2" fmla="*/ 2117592 w 2117592"/>
              <a:gd name="connsiteY2" fmla="*/ 6863402 h 6866563"/>
              <a:gd name="connsiteX3" fmla="*/ 0 w 2117592"/>
              <a:gd name="connsiteY3" fmla="*/ 6866563 h 6866563"/>
              <a:gd name="connsiteX4" fmla="*/ 217138 w 2117592"/>
              <a:gd name="connsiteY4" fmla="*/ 0 h 6866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7592" h="6866563">
                <a:moveTo>
                  <a:pt x="217138" y="0"/>
                </a:moveTo>
                <a:lnTo>
                  <a:pt x="2117592" y="5402"/>
                </a:lnTo>
                <a:lnTo>
                  <a:pt x="2117592" y="6863402"/>
                </a:lnTo>
                <a:lnTo>
                  <a:pt x="0" y="6866563"/>
                </a:lnTo>
                <a:lnTo>
                  <a:pt x="217138" y="0"/>
                </a:lnTo>
                <a:close/>
              </a:path>
            </a:pathLst>
          </a:custGeom>
          <a:gradFill>
            <a:gsLst>
              <a:gs pos="45000">
                <a:schemeClr val="accent5"/>
              </a:gs>
              <a:gs pos="0">
                <a:schemeClr val="accent5">
                  <a:alpha val="6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Otsikko 1">
            <a:extLst>
              <a:ext uri="{FF2B5EF4-FFF2-40B4-BE49-F238E27FC236}">
                <a16:creationId xmlns:a16="http://schemas.microsoft.com/office/drawing/2014/main" id="{54836667-EBFC-DA24-C4F2-0B23421BAC3B}"/>
              </a:ext>
            </a:extLst>
          </p:cNvPr>
          <p:cNvSpPr>
            <a:spLocks noGrp="1"/>
          </p:cNvSpPr>
          <p:nvPr>
            <p:ph type="title"/>
          </p:nvPr>
        </p:nvSpPr>
        <p:spPr>
          <a:xfrm>
            <a:off x="615600" y="1173600"/>
            <a:ext cx="4539600" cy="4129200"/>
          </a:xfrm>
        </p:spPr>
        <p:txBody>
          <a:bodyPr vert="horz" lIns="91440" tIns="45720" rIns="91440" bIns="45720" rtlCol="0" anchor="t">
            <a:normAutofit/>
          </a:bodyPr>
          <a:lstStyle>
            <a:lvl1pPr>
              <a:defRPr lang="en-GB" sz="2800" b="1" i="0" baseline="0">
                <a:solidFill>
                  <a:schemeClr val="bg1"/>
                </a:solidFill>
                <a:ea typeface="Calibri" panose="020F0502020204030204" pitchFamily="34" charset="0"/>
                <a:cs typeface="Times New Roman" panose="02020603050405020304" pitchFamily="18" charset="0"/>
              </a:defRPr>
            </a:lvl1pPr>
          </a:lstStyle>
          <a:p>
            <a:pPr lvl="0">
              <a:lnSpc>
                <a:spcPct val="107000"/>
              </a:lnSpc>
              <a:spcAft>
                <a:spcPts val="800"/>
              </a:spcAft>
            </a:pPr>
            <a:r>
              <a:rPr lang="fi-FI"/>
              <a:t>Muokkaa ots. perustyyl. napsautt.</a:t>
            </a:r>
            <a:endParaRPr lang="en-GB"/>
          </a:p>
        </p:txBody>
      </p:sp>
      <p:sp>
        <p:nvSpPr>
          <p:cNvPr id="8" name="Dian numeron paikkamerkki 4">
            <a:extLst>
              <a:ext uri="{FF2B5EF4-FFF2-40B4-BE49-F238E27FC236}">
                <a16:creationId xmlns:a16="http://schemas.microsoft.com/office/drawing/2014/main" id="{43632508-3E39-E574-F8A1-9CEE74677920}"/>
              </a:ext>
            </a:extLst>
          </p:cNvPr>
          <p:cNvSpPr>
            <a:spLocks noGrp="1"/>
          </p:cNvSpPr>
          <p:nvPr>
            <p:ph type="sldNum" sz="quarter" idx="12"/>
          </p:nvPr>
        </p:nvSpPr>
        <p:spPr>
          <a:xfrm>
            <a:off x="11068049" y="6356350"/>
            <a:ext cx="561975" cy="365125"/>
          </a:xfrm>
        </p:spPr>
        <p:txBody>
          <a:bodyPr/>
          <a:lstStyle/>
          <a:p>
            <a:fld id="{6BD4A0EF-951A-4343-A672-F31B58E6828E}" type="slidenum">
              <a:rPr lang="en-US" smtClean="0"/>
              <a:pPr/>
              <a:t>‹#›</a:t>
            </a:fld>
            <a:endParaRPr lang="en-US"/>
          </a:p>
        </p:txBody>
      </p:sp>
      <p:sp>
        <p:nvSpPr>
          <p:cNvPr id="3" name="Tekstin paikkamerkki 4">
            <a:extLst>
              <a:ext uri="{FF2B5EF4-FFF2-40B4-BE49-F238E27FC236}">
                <a16:creationId xmlns:a16="http://schemas.microsoft.com/office/drawing/2014/main" id="{B203B2BF-2C43-085E-64BC-516D0D3D2514}"/>
              </a:ext>
            </a:extLst>
          </p:cNvPr>
          <p:cNvSpPr>
            <a:spLocks noGrp="1"/>
          </p:cNvSpPr>
          <p:nvPr>
            <p:ph type="body" sz="quarter" idx="18"/>
          </p:nvPr>
        </p:nvSpPr>
        <p:spPr>
          <a:xfrm>
            <a:off x="6292800" y="1173163"/>
            <a:ext cx="5194800" cy="489368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555780068"/>
      </p:ext>
    </p:extLst>
  </p:cSld>
  <p:clrMapOvr>
    <a:masterClrMapping/>
  </p:clrMapOvr>
  <p:hf hdr="0"/>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levea_varipalkki_teksti_sininen" preserve="1" userDrawn="1">
  <p:cSld name="levea_varipalkki_teksti_sininen">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7"/>
            <a:ext cx="4998825"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7" name="Ryhmä 6">
            <a:extLst>
              <a:ext uri="{FF2B5EF4-FFF2-40B4-BE49-F238E27FC236}">
                <a16:creationId xmlns:a16="http://schemas.microsoft.com/office/drawing/2014/main" id="{E83F3351-3664-E6F2-DD7C-91425A8008B5}"/>
              </a:ext>
              <a:ext uri="{C183D7F6-B498-43B3-948B-1728B52AA6E4}">
                <adec:decorative xmlns:adec="http://schemas.microsoft.com/office/drawing/2017/decorative" val="1"/>
              </a:ext>
            </a:extLst>
          </p:cNvPr>
          <p:cNvGrpSpPr/>
          <p:nvPr userDrawn="1"/>
        </p:nvGrpSpPr>
        <p:grpSpPr>
          <a:xfrm>
            <a:off x="6014701" y="0"/>
            <a:ext cx="6174000" cy="6872927"/>
            <a:chOff x="6014701" y="0"/>
            <a:chExt cx="6174000" cy="6872927"/>
          </a:xfrm>
        </p:grpSpPr>
        <p:sp>
          <p:nvSpPr>
            <p:cNvPr id="9" name="Suorakulmio 8" descr="ogo&#10;&#10;Description automatically generated">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14701"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27000">
                  <a:schemeClr val="tx2"/>
                </a:gs>
                <a:gs pos="100000">
                  <a:schemeClr val="accent1"/>
                </a:gs>
              </a:gsLst>
              <a:lin ang="0" scaled="0"/>
            </a:gradFill>
            <a:ln>
              <a:gradFill flip="none" rotWithShape="1">
                <a:gsLst>
                  <a:gs pos="27000">
                    <a:schemeClr val="tx2"/>
                  </a:gs>
                  <a:gs pos="100000">
                    <a:schemeClr val="accent1"/>
                  </a:gs>
                </a:gsLst>
                <a:lin ang="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3540464482"/>
      </p:ext>
    </p:extLst>
  </p:cSld>
  <p:clrMapOvr>
    <a:masterClrMapping/>
  </p:clrMapOvr>
  <p:hf hdr="0"/>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levea_varipalkki_teksti_vihrea" preserve="1" userDrawn="1">
  <p:cSld name="levea_varipalkki_teksti_vihrea">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8"/>
            <a:ext cx="4998825"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7" name="Ryhmä 6">
            <a:extLst>
              <a:ext uri="{FF2B5EF4-FFF2-40B4-BE49-F238E27FC236}">
                <a16:creationId xmlns:a16="http://schemas.microsoft.com/office/drawing/2014/main" id="{591FEF7D-CAD8-A887-CD45-EA3B051F053E}"/>
              </a:ext>
              <a:ext uri="{C183D7F6-B498-43B3-948B-1728B52AA6E4}">
                <adec:decorative xmlns:adec="http://schemas.microsoft.com/office/drawing/2017/decorative" val="1"/>
              </a:ext>
            </a:extLst>
          </p:cNvPr>
          <p:cNvGrpSpPr/>
          <p:nvPr userDrawn="1"/>
        </p:nvGrpSpPr>
        <p:grpSpPr>
          <a:xfrm>
            <a:off x="6024226" y="0"/>
            <a:ext cx="6174000" cy="6872927"/>
            <a:chOff x="6024226" y="0"/>
            <a:chExt cx="6174000" cy="6872927"/>
          </a:xfrm>
        </p:grpSpPr>
        <p:sp>
          <p:nvSpPr>
            <p:cNvPr id="9" name="Suorakulmio 8" descr="Logo&#10;&#10;Description automatically generated">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24226"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0">
                  <a:schemeClr val="accent4"/>
                </a:gs>
                <a:gs pos="100000">
                  <a:schemeClr val="bg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4192140689"/>
      </p:ext>
    </p:extLst>
  </p:cSld>
  <p:clrMapOvr>
    <a:masterClrMapping/>
  </p:clrMapOvr>
  <p:hf hdr="0"/>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levea_varipalkki_teksti_pinkki" preserve="1" userDrawn="1">
  <p:cSld name="levea_varipalkki_teksti_pinkki">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4998823" cy="1325563"/>
          </a:xfrm>
        </p:spPr>
        <p:txBody>
          <a:bodyPr>
            <a:normAutofit/>
          </a:bodyPr>
          <a:lstStyle>
            <a:lvl1pPr>
              <a:defRPr sz="3200" b="1" i="0" baseline="0">
                <a:latin typeface="+mj-lt"/>
                <a:ea typeface="Tahoma" panose="020B0604030504040204" pitchFamily="34" charset="0"/>
                <a:cs typeface="Tahoma" panose="020B0604030504040204" pitchFamily="34" charset="0"/>
              </a:defRPr>
            </a:lvl1pPr>
          </a:lstStyle>
          <a:p>
            <a:r>
              <a:rPr lang="fi-FI"/>
              <a:t>Muokkaa ots. perustyyl. napsautt.</a:t>
            </a:r>
            <a:endParaRPr lang="en-US"/>
          </a:p>
        </p:txBody>
      </p:sp>
      <p:sp>
        <p:nvSpPr>
          <p:cNvPr id="5" name="Tekstin paikkamerkki 4">
            <a:extLst>
              <a:ext uri="{FF2B5EF4-FFF2-40B4-BE49-F238E27FC236}">
                <a16:creationId xmlns:a16="http://schemas.microsoft.com/office/drawing/2014/main" id="{F289C589-D0B7-CF7C-D481-B7C91F6295E3}"/>
              </a:ext>
            </a:extLst>
          </p:cNvPr>
          <p:cNvSpPr>
            <a:spLocks noGrp="1"/>
          </p:cNvSpPr>
          <p:nvPr>
            <p:ph type="body" sz="quarter" idx="18"/>
          </p:nvPr>
        </p:nvSpPr>
        <p:spPr>
          <a:xfrm>
            <a:off x="838198" y="1813968"/>
            <a:ext cx="4998825" cy="4161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8" name="Dian numeron paikkamerkki 7"/>
          <p:cNvSpPr>
            <a:spLocks noGrp="1"/>
          </p:cNvSpPr>
          <p:nvPr>
            <p:ph type="sldNum" sz="quarter" idx="17"/>
          </p:nvPr>
        </p:nvSpPr>
        <p:spPr/>
        <p:txBody>
          <a:bodyPr/>
          <a:lstStyle>
            <a:lvl1pPr>
              <a:defRPr>
                <a:solidFill>
                  <a:srgbClr val="898989"/>
                </a:solidFill>
              </a:defRPr>
            </a:lvl1pPr>
          </a:lstStyle>
          <a:p>
            <a:fld id="{6BD4A0EF-951A-4343-A672-F31B58E6828E}" type="slidenum">
              <a:rPr lang="en-US" smtClean="0"/>
              <a:pPr/>
              <a:t>‹#›</a:t>
            </a:fld>
            <a:endParaRPr lang="en-US"/>
          </a:p>
        </p:txBody>
      </p:sp>
      <p:grpSp>
        <p:nvGrpSpPr>
          <p:cNvPr id="3" name="Ryhmä 2">
            <a:extLst>
              <a:ext uri="{FF2B5EF4-FFF2-40B4-BE49-F238E27FC236}">
                <a16:creationId xmlns:a16="http://schemas.microsoft.com/office/drawing/2014/main" id="{0FF513F4-A0EE-7D01-E70F-9949F2BAC684}"/>
              </a:ext>
            </a:extLst>
          </p:cNvPr>
          <p:cNvGrpSpPr/>
          <p:nvPr userDrawn="1"/>
        </p:nvGrpSpPr>
        <p:grpSpPr>
          <a:xfrm>
            <a:off x="6024226" y="0"/>
            <a:ext cx="6174000" cy="6872927"/>
            <a:chOff x="6024226" y="0"/>
            <a:chExt cx="6174000" cy="6872927"/>
          </a:xfrm>
        </p:grpSpPr>
        <p:sp>
          <p:nvSpPr>
            <p:cNvPr id="9" name="Suorakulmio 8">
              <a:extLst>
                <a:ext uri="{FF2B5EF4-FFF2-40B4-BE49-F238E27FC236}">
                  <a16:creationId xmlns:a16="http://schemas.microsoft.com/office/drawing/2014/main" id="{9B5879DD-5458-8E90-5B78-B61A4B3E2A3B}"/>
                </a:ext>
                <a:ext uri="{C183D7F6-B498-43B3-948B-1728B52AA6E4}">
                  <adec:decorative xmlns:adec="http://schemas.microsoft.com/office/drawing/2017/decorative" val="1"/>
                </a:ext>
              </a:extLst>
            </p:cNvPr>
            <p:cNvSpPr/>
            <p:nvPr userDrawn="1"/>
          </p:nvSpPr>
          <p:spPr>
            <a:xfrm>
              <a:off x="6024226" y="0"/>
              <a:ext cx="6174000" cy="6872927"/>
            </a:xfrm>
            <a:custGeom>
              <a:avLst/>
              <a:gdLst>
                <a:gd name="connsiteX0" fmla="*/ 0 w 2246811"/>
                <a:gd name="connsiteY0" fmla="*/ 0 h 6858000"/>
                <a:gd name="connsiteX1" fmla="*/ 2246811 w 2246811"/>
                <a:gd name="connsiteY1" fmla="*/ 0 h 6858000"/>
                <a:gd name="connsiteX2" fmla="*/ 2246811 w 2246811"/>
                <a:gd name="connsiteY2" fmla="*/ 6858000 h 6858000"/>
                <a:gd name="connsiteX3" fmla="*/ 0 w 2246811"/>
                <a:gd name="connsiteY3" fmla="*/ 6858000 h 6858000"/>
                <a:gd name="connsiteX4" fmla="*/ 0 w 2246811"/>
                <a:gd name="connsiteY4" fmla="*/ 0 h 6858000"/>
                <a:gd name="connsiteX0" fmla="*/ 0 w 2246811"/>
                <a:gd name="connsiteY0" fmla="*/ 0 h 6858000"/>
                <a:gd name="connsiteX1" fmla="*/ 2246811 w 2246811"/>
                <a:gd name="connsiteY1" fmla="*/ 0 h 6858000"/>
                <a:gd name="connsiteX2" fmla="*/ 2246811 w 2246811"/>
                <a:gd name="connsiteY2" fmla="*/ 6858000 h 6858000"/>
                <a:gd name="connsiteX3" fmla="*/ 627017 w 2246811"/>
                <a:gd name="connsiteY3" fmla="*/ 6858000 h 6858000"/>
                <a:gd name="connsiteX4" fmla="*/ 0 w 2246811"/>
                <a:gd name="connsiteY4" fmla="*/ 0 h 6858000"/>
                <a:gd name="connsiteX0" fmla="*/ 0 w 1657542"/>
                <a:gd name="connsiteY0" fmla="*/ 28575 h 6858000"/>
                <a:gd name="connsiteX1" fmla="*/ 1657542 w 1657542"/>
                <a:gd name="connsiteY1" fmla="*/ 0 h 6858000"/>
                <a:gd name="connsiteX2" fmla="*/ 1657542 w 1657542"/>
                <a:gd name="connsiteY2" fmla="*/ 6858000 h 6858000"/>
                <a:gd name="connsiteX3" fmla="*/ 37748 w 1657542"/>
                <a:gd name="connsiteY3" fmla="*/ 6858000 h 6858000"/>
                <a:gd name="connsiteX4" fmla="*/ 0 w 1657542"/>
                <a:gd name="connsiteY4" fmla="*/ 28575 h 6858000"/>
                <a:gd name="connsiteX0" fmla="*/ 717903 w 2375445"/>
                <a:gd name="connsiteY0" fmla="*/ 28575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28575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717903 w 2375445"/>
                <a:gd name="connsiteY0" fmla="*/ 0 h 6867525"/>
                <a:gd name="connsiteX1" fmla="*/ 2375445 w 2375445"/>
                <a:gd name="connsiteY1" fmla="*/ 0 h 6867525"/>
                <a:gd name="connsiteX2" fmla="*/ 2375445 w 2375445"/>
                <a:gd name="connsiteY2" fmla="*/ 6858000 h 6867525"/>
                <a:gd name="connsiteX3" fmla="*/ 0 w 2375445"/>
                <a:gd name="connsiteY3" fmla="*/ 6867525 h 6867525"/>
                <a:gd name="connsiteX4" fmla="*/ 717903 w 2375445"/>
                <a:gd name="connsiteY4" fmla="*/ 0 h 6867525"/>
                <a:gd name="connsiteX0" fmla="*/ 472365 w 2375445"/>
                <a:gd name="connsiteY0" fmla="*/ 0 h 6886575"/>
                <a:gd name="connsiteX1" fmla="*/ 2375445 w 2375445"/>
                <a:gd name="connsiteY1" fmla="*/ 19050 h 6886575"/>
                <a:gd name="connsiteX2" fmla="*/ 2375445 w 2375445"/>
                <a:gd name="connsiteY2" fmla="*/ 6877050 h 6886575"/>
                <a:gd name="connsiteX3" fmla="*/ 0 w 2375445"/>
                <a:gd name="connsiteY3" fmla="*/ 6886575 h 6886575"/>
                <a:gd name="connsiteX4" fmla="*/ 472365 w 2375445"/>
                <a:gd name="connsiteY4" fmla="*/ 0 h 6886575"/>
                <a:gd name="connsiteX0" fmla="*/ 474991 w 2375445"/>
                <a:gd name="connsiteY0" fmla="*/ 0 h 6872927"/>
                <a:gd name="connsiteX1" fmla="*/ 2375445 w 2375445"/>
                <a:gd name="connsiteY1" fmla="*/ 5402 h 6872927"/>
                <a:gd name="connsiteX2" fmla="*/ 2375445 w 2375445"/>
                <a:gd name="connsiteY2" fmla="*/ 6863402 h 6872927"/>
                <a:gd name="connsiteX3" fmla="*/ 0 w 2375445"/>
                <a:gd name="connsiteY3" fmla="*/ 6872927 h 6872927"/>
                <a:gd name="connsiteX4" fmla="*/ 474991 w 2375445"/>
                <a:gd name="connsiteY4" fmla="*/ 0 h 6872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5445" h="6872927">
                  <a:moveTo>
                    <a:pt x="474991" y="0"/>
                  </a:moveTo>
                  <a:lnTo>
                    <a:pt x="2375445" y="5402"/>
                  </a:lnTo>
                  <a:lnTo>
                    <a:pt x="2375445" y="6863402"/>
                  </a:lnTo>
                  <a:lnTo>
                    <a:pt x="0" y="6872927"/>
                  </a:lnTo>
                  <a:lnTo>
                    <a:pt x="474991" y="0"/>
                  </a:lnTo>
                  <a:close/>
                </a:path>
              </a:pathLst>
            </a:custGeom>
            <a:gradFill>
              <a:gsLst>
                <a:gs pos="0">
                  <a:schemeClr val="accent5"/>
                </a:gs>
                <a:gs pos="100000">
                  <a:schemeClr val="accent5">
                    <a:alpha val="6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4" name="Picture 3">
              <a:extLst>
                <a:ext uri="{FF2B5EF4-FFF2-40B4-BE49-F238E27FC236}">
                  <a16:creationId xmlns:a16="http://schemas.microsoft.com/office/drawing/2014/main" id="{66BB957A-A95B-0424-ED14-DE7325DA5344}"/>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462" y="292735"/>
              <a:ext cx="1833562" cy="1571625"/>
            </a:xfrm>
            <a:prstGeom prst="rect">
              <a:avLst/>
            </a:prstGeom>
          </p:spPr>
        </p:pic>
      </p:grpSp>
    </p:spTree>
    <p:extLst>
      <p:ext uri="{BB962C8B-B14F-4D97-AF65-F5344CB8AC3E}">
        <p14:creationId xmlns:p14="http://schemas.microsoft.com/office/powerpoint/2010/main" val="2112093238"/>
      </p:ext>
    </p:extLst>
  </p:cSld>
  <p:clrMapOvr>
    <a:masterClrMapping/>
  </p:clrMapOvr>
  <p:hf hdr="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lopetusdia">
    <p:spTree>
      <p:nvGrpSpPr>
        <p:cNvPr id="1" name=""/>
        <p:cNvGrpSpPr/>
        <p:nvPr/>
      </p:nvGrpSpPr>
      <p:grpSpPr>
        <a:xfrm>
          <a:off x="0" y="0"/>
          <a:ext cx="0" cy="0"/>
          <a:chOff x="0" y="0"/>
          <a:chExt cx="0" cy="0"/>
        </a:xfrm>
      </p:grpSpPr>
      <p:pic>
        <p:nvPicPr>
          <p:cNvPr id="6" name="Picture 5" descr="Esityksen loppudia">
            <a:extLst>
              <a:ext uri="{FF2B5EF4-FFF2-40B4-BE49-F238E27FC236}">
                <a16:creationId xmlns:a16="http://schemas.microsoft.com/office/drawing/2014/main" id="{8011D531-C477-E90E-BB81-1C49976BFEA9}"/>
              </a:ext>
              <a:ext uri="{C183D7F6-B498-43B3-948B-1728B52AA6E4}">
                <adec:decorative xmlns:adec="http://schemas.microsoft.com/office/drawing/2017/decorative" val="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301499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lopetusdia_2" preserve="1" userDrawn="1">
  <p:cSld name="lopetusdia_2">
    <p:bg>
      <p:bgPr>
        <a:gradFill>
          <a:gsLst>
            <a:gs pos="50000">
              <a:schemeClr val="tx2"/>
            </a:gs>
            <a:gs pos="100000">
              <a:schemeClr val="accent1"/>
            </a:gs>
          </a:gsLst>
          <a:lin ang="1800000" scaled="0"/>
        </a:grad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7E400CEC-4D29-8024-2DA1-C87B5FFB0FE0}"/>
              </a:ext>
            </a:extLst>
          </p:cNvPr>
          <p:cNvSpPr txBox="1"/>
          <p:nvPr userDrawn="1"/>
        </p:nvSpPr>
        <p:spPr>
          <a:xfrm>
            <a:off x="3858767" y="5493022"/>
            <a:ext cx="4474465" cy="608693"/>
          </a:xfrm>
          <a:prstGeom prst="rect">
            <a:avLst/>
          </a:prstGeom>
          <a:noFill/>
        </p:spPr>
        <p:txBody>
          <a:bodyPr wrap="square" rtlCol="0">
            <a:spAutoFit/>
          </a:bodyPr>
          <a:lstStyle/>
          <a:p>
            <a:pPr>
              <a:lnSpc>
                <a:spcPct val="150000"/>
              </a:lnSpc>
            </a:pPr>
            <a:r>
              <a:rPr lang="fi-FI" sz="1200" i="1" noProof="0">
                <a:solidFill>
                  <a:schemeClr val="bg1"/>
                </a:solidFill>
              </a:rPr>
              <a:t>Tämän julkaisun sisällöstä vastaa yksin Väylävirasto, eikä se välttämättä vastaa Euroopan Unionin mielipidettä</a:t>
            </a:r>
          </a:p>
        </p:txBody>
      </p:sp>
      <p:pic>
        <p:nvPicPr>
          <p:cNvPr id="6" name="Kuva 5" descr="Kuva, joka sisältää kohteen teksti, Grafiikka, Fontti, graafinen suunnittelu&#10;&#10;Kuvaus luotu automaattisesti">
            <a:extLst>
              <a:ext uri="{FF2B5EF4-FFF2-40B4-BE49-F238E27FC236}">
                <a16:creationId xmlns:a16="http://schemas.microsoft.com/office/drawing/2014/main" id="{B825E069-F303-988F-B042-2E40A520EB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52949" y="1809952"/>
            <a:ext cx="3777777" cy="3238095"/>
          </a:xfrm>
          <a:prstGeom prst="rect">
            <a:avLst/>
          </a:prstGeom>
        </p:spPr>
      </p:pic>
      <p:pic>
        <p:nvPicPr>
          <p:cNvPr id="7" name="Kuva 6" descr="Kuva, joka sisältää kohteen teksti, Fontti, symboli, kuvakaappaus&#10;&#10;Kuvaus luotu automaattisesti">
            <a:extLst>
              <a:ext uri="{FF2B5EF4-FFF2-40B4-BE49-F238E27FC236}">
                <a16:creationId xmlns:a16="http://schemas.microsoft.com/office/drawing/2014/main" id="{9C884A2A-143B-AB96-1D6A-426A05FC25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38723" y="2177239"/>
            <a:ext cx="2191241" cy="2503520"/>
          </a:xfrm>
          <a:prstGeom prst="rect">
            <a:avLst/>
          </a:prstGeom>
        </p:spPr>
      </p:pic>
    </p:spTree>
    <p:extLst>
      <p:ext uri="{BB962C8B-B14F-4D97-AF65-F5344CB8AC3E}">
        <p14:creationId xmlns:p14="http://schemas.microsoft.com/office/powerpoint/2010/main" val="3598295138"/>
      </p:ext>
    </p:extLst>
  </p:cSld>
  <p:clrMapOvr>
    <a:masterClrMapping/>
  </p:clrMapOvr>
  <p:hf sldNum="0" hdr="0"/>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9764357-C466-3C66-6990-440801352B8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EA2305E9-B827-24EF-858D-05C1AAA5F19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E35102-3FF6-4CAD-9ECB-B87E05BEF87B}" type="datetimeFigureOut">
              <a:rPr kumimoji="0" lang="fi-FI" sz="1200" b="0" i="0" u="none" strike="noStrike" kern="1200" cap="none" spc="0" normalizeH="0" baseline="0" noProof="0" smtClean="0">
                <a:ln>
                  <a:noFill/>
                </a:ln>
                <a:solidFill>
                  <a:srgbClr val="000000">
                    <a:lumMod val="50000"/>
                    <a:lumOff val="50000"/>
                  </a:srgbClr>
                </a:solidFill>
                <a:effectLst/>
                <a:uLnTx/>
                <a:uFillTx/>
                <a:latin typeface="Tahom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29.10.2024</a:t>
            </a:fld>
            <a:endParaRPr kumimoji="0" lang="fi-FI" sz="1200" b="0" i="0" u="none" strike="noStrike" kern="1200" cap="none" spc="0" normalizeH="0" baseline="0" noProof="0">
              <a:ln>
                <a:noFill/>
              </a:ln>
              <a:solidFill>
                <a:srgbClr val="000000">
                  <a:lumMod val="50000"/>
                  <a:lumOff val="50000"/>
                </a:srgbClr>
              </a:solidFill>
              <a:effectLst/>
              <a:uLnTx/>
              <a:uFillTx/>
              <a:latin typeface="Tahoma"/>
              <a:ea typeface="+mn-ea"/>
              <a:cs typeface="+mn-cs"/>
            </a:endParaRPr>
          </a:p>
        </p:txBody>
      </p:sp>
      <p:sp>
        <p:nvSpPr>
          <p:cNvPr id="4" name="Alatunnisteen paikkamerkki 3">
            <a:extLst>
              <a:ext uri="{FF2B5EF4-FFF2-40B4-BE49-F238E27FC236}">
                <a16:creationId xmlns:a16="http://schemas.microsoft.com/office/drawing/2014/main" id="{E008214C-F1C5-6C22-EE24-BE4878A19139}"/>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200" b="0" i="0" u="none" strike="noStrike" kern="1200" cap="none" spc="0" normalizeH="0" baseline="0" noProof="0">
              <a:ln>
                <a:noFill/>
              </a:ln>
              <a:solidFill>
                <a:srgbClr val="000000">
                  <a:lumMod val="50000"/>
                  <a:lumOff val="50000"/>
                </a:srgbClr>
              </a:solidFill>
              <a:effectLst/>
              <a:uLnTx/>
              <a:uFillTx/>
              <a:latin typeface="Tahoma"/>
              <a:ea typeface="+mn-ea"/>
              <a:cs typeface="+mn-cs"/>
            </a:endParaRPr>
          </a:p>
        </p:txBody>
      </p:sp>
      <p:sp>
        <p:nvSpPr>
          <p:cNvPr id="5" name="Dian numeron paikkamerkki 4">
            <a:extLst>
              <a:ext uri="{FF2B5EF4-FFF2-40B4-BE49-F238E27FC236}">
                <a16:creationId xmlns:a16="http://schemas.microsoft.com/office/drawing/2014/main" id="{C27E77A3-8031-CF86-817C-6B386E9EBD17}"/>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7DA969-D892-41FC-B1D8-C9BB29591C77}" type="slidenum">
              <a:rPr kumimoji="0" lang="fi-FI" sz="1200" b="0" i="0" u="none" strike="noStrike" kern="1200" cap="none" spc="0" normalizeH="0" baseline="0" noProof="0" smtClean="0">
                <a:ln>
                  <a:noFill/>
                </a:ln>
                <a:solidFill>
                  <a:srgbClr val="000000">
                    <a:lumMod val="50000"/>
                    <a:lumOff val="50000"/>
                  </a:srgbClr>
                </a:solidFill>
                <a:effectLst/>
                <a:uLnTx/>
                <a:uFillTx/>
                <a:latin typeface="Tahom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i-FI" sz="1200" b="0" i="0" u="none" strike="noStrike" kern="1200" cap="none" spc="0" normalizeH="0" baseline="0" noProof="0">
              <a:ln>
                <a:noFill/>
              </a:ln>
              <a:solidFill>
                <a:srgbClr val="000000">
                  <a:lumMod val="50000"/>
                  <a:lumOff val="50000"/>
                </a:srgbClr>
              </a:solidFill>
              <a:effectLst/>
              <a:uLnTx/>
              <a:uFillTx/>
              <a:latin typeface="Tahoma"/>
              <a:ea typeface="+mn-ea"/>
              <a:cs typeface="+mn-cs"/>
            </a:endParaRPr>
          </a:p>
        </p:txBody>
      </p:sp>
    </p:spTree>
    <p:extLst>
      <p:ext uri="{BB962C8B-B14F-4D97-AF65-F5344CB8AC3E}">
        <p14:creationId xmlns:p14="http://schemas.microsoft.com/office/powerpoint/2010/main" val="1513317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eksti kahdessa palstass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a:t>Muokkaa perustyyl. napsautt.</a:t>
            </a:r>
            <a:endParaRPr lang="en-GB" dirty="0"/>
          </a:p>
        </p:txBody>
      </p:sp>
      <p:pic>
        <p:nvPicPr>
          <p:cNvPr id="5" name="Picture 4">
            <a:extLst>
              <a:ext uri="{FF2B5EF4-FFF2-40B4-BE49-F238E27FC236}">
                <a16:creationId xmlns:a16="http://schemas.microsoft.com/office/drawing/2014/main" id="{7BFC131E-54B4-2FCA-A018-1232870998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7200" y="0"/>
            <a:ext cx="1574800" cy="1765300"/>
          </a:xfrm>
          <a:prstGeom prst="rect">
            <a:avLst/>
          </a:prstGeom>
        </p:spPr>
      </p:pic>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40000" y="1944000"/>
            <a:ext cx="5040000" cy="432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2">
            <a:extLst>
              <a:ext uri="{FF2B5EF4-FFF2-40B4-BE49-F238E27FC236}">
                <a16:creationId xmlns:a16="http://schemas.microsoft.com/office/drawing/2014/main" id="{27B41620-2747-4431-09FA-E6F2B5A08B2F}"/>
              </a:ext>
            </a:extLst>
          </p:cNvPr>
          <p:cNvSpPr>
            <a:spLocks noGrp="1"/>
          </p:cNvSpPr>
          <p:nvPr>
            <p:ph idx="13"/>
          </p:nvPr>
        </p:nvSpPr>
        <p:spPr>
          <a:xfrm>
            <a:off x="6098118" y="1944000"/>
            <a:ext cx="5040000" cy="432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91EEF02A-D7A3-4E13-AE1B-190A07F052F5}" type="datetime1">
              <a:rPr lang="fi-FI" smtClean="0"/>
              <a:t>27.10.2024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068117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Teksti kahdessa palstassa ilman logo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40000" y="504000"/>
            <a:ext cx="10800000" cy="972000"/>
          </a:xfrm>
        </p:spPr>
        <p:txBody>
          <a:bodyPr/>
          <a:lstStyle/>
          <a:p>
            <a:r>
              <a:rPr lang="fi-FI"/>
              <a:t>Muokkaa perustyyl. napsautt.</a:t>
            </a:r>
            <a:endParaRPr lang="en-GB" dirty="0"/>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40000" y="1944000"/>
            <a:ext cx="5040000" cy="432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2">
            <a:extLst>
              <a:ext uri="{FF2B5EF4-FFF2-40B4-BE49-F238E27FC236}">
                <a16:creationId xmlns:a16="http://schemas.microsoft.com/office/drawing/2014/main" id="{27B41620-2747-4431-09FA-E6F2B5A08B2F}"/>
              </a:ext>
            </a:extLst>
          </p:cNvPr>
          <p:cNvSpPr>
            <a:spLocks noGrp="1"/>
          </p:cNvSpPr>
          <p:nvPr>
            <p:ph idx="13"/>
          </p:nvPr>
        </p:nvSpPr>
        <p:spPr>
          <a:xfrm>
            <a:off x="6098118" y="1944000"/>
            <a:ext cx="5040000" cy="432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91EEF02A-D7A3-4E13-AE1B-190A07F052F5}" type="datetime1">
              <a:rPr lang="fi-FI" smtClean="0"/>
              <a:t>27.10.2024</a:t>
            </a:fld>
            <a:endParaRPr lang="fi-FI"/>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20288824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uva j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540000" y="504000"/>
            <a:ext cx="3910080" cy="972000"/>
          </a:xfrm>
        </p:spPr>
        <p:txBody>
          <a:bodyPr/>
          <a:lstStyle/>
          <a:p>
            <a:r>
              <a:rPr lang="fi-FI"/>
              <a:t>Muokkaa perustyyl. napsautt.</a:t>
            </a:r>
            <a:endParaRPr lang="en-GB" dirty="0"/>
          </a:p>
        </p:txBody>
      </p:sp>
      <p:pic>
        <p:nvPicPr>
          <p:cNvPr id="6" name="Picture 6">
            <a:extLst>
              <a:ext uri="{FF2B5EF4-FFF2-40B4-BE49-F238E27FC236}">
                <a16:creationId xmlns:a16="http://schemas.microsoft.com/office/drawing/2014/main" id="{B051437C-0EF8-B095-CBD9-7E4DDA75F41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17200" y="0"/>
            <a:ext cx="1574800" cy="1765300"/>
          </a:xfrm>
          <a:prstGeom prst="rect">
            <a:avLst/>
          </a:prstGeom>
        </p:spPr>
      </p:pic>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540000" y="1947545"/>
            <a:ext cx="391008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5" name="Kuvan paikkamerkki 14">
            <a:extLst>
              <a:ext uri="{FF2B5EF4-FFF2-40B4-BE49-F238E27FC236}">
                <a16:creationId xmlns:a16="http://schemas.microsoft.com/office/drawing/2014/main" id="{C2E2FDD9-0011-0032-9633-BE02FF653069}"/>
              </a:ext>
              <a:ext uri="{C183D7F6-B498-43B3-948B-1728B52AA6E4}">
                <adec:decorative xmlns:adec="http://schemas.microsoft.com/office/drawing/2017/decorative" val="1"/>
              </a:ext>
            </a:extLst>
          </p:cNvPr>
          <p:cNvSpPr>
            <a:spLocks noGrp="1"/>
          </p:cNvSpPr>
          <p:nvPr>
            <p:ph type="pic" sz="quarter" idx="13"/>
          </p:nvPr>
        </p:nvSpPr>
        <p:spPr>
          <a:xfrm>
            <a:off x="4837815" y="0"/>
            <a:ext cx="7354186" cy="6858000"/>
          </a:xfrm>
          <a:custGeom>
            <a:avLst/>
            <a:gdLst>
              <a:gd name="connsiteX0" fmla="*/ 0 w 7354186"/>
              <a:gd name="connsiteY0" fmla="*/ 0 h 6858000"/>
              <a:gd name="connsiteX1" fmla="*/ 5802099 w 7354186"/>
              <a:gd name="connsiteY1" fmla="*/ 0 h 6858000"/>
              <a:gd name="connsiteX2" fmla="*/ 5804765 w 7354186"/>
              <a:gd name="connsiteY2" fmla="*/ 9793 h 6858000"/>
              <a:gd name="connsiteX3" fmla="*/ 7247029 w 7354186"/>
              <a:gd name="connsiteY3" fmla="*/ 1694849 h 6858000"/>
              <a:gd name="connsiteX4" fmla="*/ 7354186 w 7354186"/>
              <a:gd name="connsiteY4" fmla="*/ 1751168 h 6858000"/>
              <a:gd name="connsiteX5" fmla="*/ 7354186 w 7354186"/>
              <a:gd name="connsiteY5" fmla="*/ 6858000 h 6858000"/>
              <a:gd name="connsiteX6" fmla="*/ 0 w 735418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4186" h="6858000">
                <a:moveTo>
                  <a:pt x="0" y="0"/>
                </a:moveTo>
                <a:lnTo>
                  <a:pt x="5802099" y="0"/>
                </a:lnTo>
                <a:lnTo>
                  <a:pt x="5804765" y="9793"/>
                </a:lnTo>
                <a:cubicBezTo>
                  <a:pt x="6032720" y="684081"/>
                  <a:pt x="6585722" y="1325209"/>
                  <a:pt x="7247029" y="1694849"/>
                </a:cubicBezTo>
                <a:lnTo>
                  <a:pt x="7354186" y="1751168"/>
                </a:lnTo>
                <a:lnTo>
                  <a:pt x="7354186" y="6858000"/>
                </a:lnTo>
                <a:lnTo>
                  <a:pt x="0" y="6858000"/>
                </a:lnTo>
                <a:close/>
              </a:path>
            </a:pathLst>
          </a:custGeom>
          <a:solidFill>
            <a:schemeClr val="bg1">
              <a:lumMod val="95000"/>
            </a:schemeClr>
          </a:solidFill>
        </p:spPr>
        <p:txBody>
          <a:bodyPr wrap="square" anchor="ctr" anchorCtr="0">
            <a:noAutofit/>
          </a:bodyPr>
          <a:lstStyle>
            <a:lvl1pPr marL="0" indent="0" algn="ctr">
              <a:buNone/>
              <a:defRPr sz="1800"/>
            </a:lvl1pPr>
          </a:lstStyle>
          <a:p>
            <a:r>
              <a:rPr lang="fi-FI"/>
              <a:t>Lisää kuva napsauttamalla kuvaketta</a:t>
            </a:r>
            <a:endParaRPr lang="en-GB" dirty="0"/>
          </a:p>
        </p:txBody>
      </p:sp>
      <p:sp>
        <p:nvSpPr>
          <p:cNvPr id="8" name="Date Placeholder 7">
            <a:extLst>
              <a:ext uri="{FF2B5EF4-FFF2-40B4-BE49-F238E27FC236}">
                <a16:creationId xmlns:a16="http://schemas.microsoft.com/office/drawing/2014/main" id="{8B864D02-53F0-4486-B049-31DC6463E281}"/>
              </a:ext>
            </a:extLst>
          </p:cNvPr>
          <p:cNvSpPr>
            <a:spLocks noGrp="1"/>
          </p:cNvSpPr>
          <p:nvPr>
            <p:ph type="dt" sz="half" idx="14"/>
          </p:nvPr>
        </p:nvSpPr>
        <p:spPr/>
        <p:txBody>
          <a:bodyPr/>
          <a:lstStyle/>
          <a:p>
            <a:fld id="{7F7E9C9C-FE9E-4FA1-B8C1-6AAD87E13D5D}" type="datetime1">
              <a:rPr lang="fi-FI" smtClean="0"/>
              <a:t>27.10.2024</a:t>
            </a:fld>
            <a:endParaRPr lang="fi-FI"/>
          </a:p>
        </p:txBody>
      </p:sp>
      <p:sp>
        <p:nvSpPr>
          <p:cNvPr id="9" name="Footer Placeholder 8">
            <a:extLst>
              <a:ext uri="{FF2B5EF4-FFF2-40B4-BE49-F238E27FC236}">
                <a16:creationId xmlns:a16="http://schemas.microsoft.com/office/drawing/2014/main" id="{2FDB47B6-BF84-4E39-AA00-9C0461835F50}"/>
              </a:ext>
            </a:extLst>
          </p:cNvPr>
          <p:cNvSpPr>
            <a:spLocks noGrp="1"/>
          </p:cNvSpPr>
          <p:nvPr>
            <p:ph type="ftr" sz="quarter" idx="15"/>
          </p:nvPr>
        </p:nvSpPr>
        <p:spPr/>
        <p:txBody>
          <a:bodyPr/>
          <a:lstStyle/>
          <a:p>
            <a:endParaRPr lang="fi-FI"/>
          </a:p>
        </p:txBody>
      </p:sp>
      <p:sp>
        <p:nvSpPr>
          <p:cNvPr id="10" name="Slide Number Placeholder 9">
            <a:extLst>
              <a:ext uri="{FF2B5EF4-FFF2-40B4-BE49-F238E27FC236}">
                <a16:creationId xmlns:a16="http://schemas.microsoft.com/office/drawing/2014/main" id="{614E2ED4-F2BA-451D-9887-4EFA690716A6}"/>
              </a:ext>
            </a:extLst>
          </p:cNvPr>
          <p:cNvSpPr>
            <a:spLocks noGrp="1"/>
          </p:cNvSpPr>
          <p:nvPr>
            <p:ph type="sldNum" sz="quarter" idx="16"/>
          </p:nvPr>
        </p:nvSpPr>
        <p:spPr/>
        <p:txBody>
          <a:bodyPr/>
          <a:lstStyle/>
          <a:p>
            <a:fld id="{31160B98-140E-4345-B1A3-2A7247C42973}" type="slidenum">
              <a:rPr lang="fi-FI" smtClean="0"/>
              <a:t>‹#›</a:t>
            </a:fld>
            <a:endParaRPr lang="fi-FI"/>
          </a:p>
        </p:txBody>
      </p:sp>
    </p:spTree>
    <p:extLst>
      <p:ext uri="{BB962C8B-B14F-4D97-AF65-F5344CB8AC3E}">
        <p14:creationId xmlns:p14="http://schemas.microsoft.com/office/powerpoint/2010/main" val="510748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1.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3" Type="http://schemas.openxmlformats.org/officeDocument/2006/relationships/slideLayout" Target="../slideLayouts/slideLayout43.xml"/><Relationship Id="rId21" Type="http://schemas.openxmlformats.org/officeDocument/2006/relationships/slideLayout" Target="../slideLayouts/slideLayout61.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540000" y="504000"/>
            <a:ext cx="9720000" cy="972000"/>
          </a:xfrm>
          <a:prstGeom prst="rect">
            <a:avLst/>
          </a:prstGeom>
        </p:spPr>
        <p:txBody>
          <a:bodyPr vert="horz" lIns="0" tIns="0" rIns="0" bIns="0" rtlCol="0" anchor="b" anchorCtr="0">
            <a:noAutofit/>
          </a:bodyPr>
          <a:lstStyle/>
          <a:p>
            <a:endParaRPr lang="en-GB" dirty="0"/>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540000" y="1944000"/>
            <a:ext cx="9720000" cy="4320000"/>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540000" y="6436659"/>
            <a:ext cx="900000" cy="284816"/>
          </a:xfrm>
          <a:prstGeom prst="rect">
            <a:avLst/>
          </a:prstGeom>
        </p:spPr>
        <p:txBody>
          <a:bodyPr vert="horz" lIns="0" tIns="0" rIns="0" bIns="0" rtlCol="0" anchor="ctr">
            <a:noAutofit/>
          </a:bodyPr>
          <a:lstStyle>
            <a:lvl1pPr algn="l">
              <a:defRPr sz="1100">
                <a:solidFill>
                  <a:srgbClr val="001E8C"/>
                </a:solidFill>
              </a:defRPr>
            </a:lvl1pPr>
          </a:lstStyle>
          <a:p>
            <a:fld id="{0FDCCCBD-B374-4443-A24D-873D36FE266E}" type="datetime1">
              <a:rPr lang="fi-FI" smtClean="0"/>
              <a:t>27.10.2024</a:t>
            </a:fld>
            <a:endParaRPr lang="fi-FI" dirty="0"/>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440000" y="6436659"/>
            <a:ext cx="4114800" cy="284816"/>
          </a:xfrm>
          <a:prstGeom prst="rect">
            <a:avLst/>
          </a:prstGeom>
        </p:spPr>
        <p:txBody>
          <a:bodyPr vert="horz" lIns="0" tIns="0" rIns="0" bIns="0" rtlCol="0" anchor="ctr">
            <a:noAutofit/>
          </a:bodyPr>
          <a:lstStyle>
            <a:lvl1pPr algn="l">
              <a:defRPr sz="1100">
                <a:solidFill>
                  <a:srgbClr val="001E8C"/>
                </a:solidFill>
              </a:defRPr>
            </a:lvl1pPr>
          </a:lstStyle>
          <a:p>
            <a:endParaRPr lang="fi-FI" dirty="0"/>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0932000" y="6436659"/>
            <a:ext cx="720000" cy="284816"/>
          </a:xfrm>
          <a:prstGeom prst="rect">
            <a:avLst/>
          </a:prstGeom>
        </p:spPr>
        <p:txBody>
          <a:bodyPr vert="horz" lIns="0" tIns="0" rIns="0" bIns="0" rtlCol="0" anchor="ctr">
            <a:noAutofit/>
          </a:bodyPr>
          <a:lstStyle>
            <a:lvl1pPr algn="r">
              <a:defRPr sz="1100">
                <a:solidFill>
                  <a:srgbClr val="001E8C"/>
                </a:solidFill>
              </a:defRPr>
            </a:lvl1pPr>
          </a:lstStyle>
          <a:p>
            <a:fld id="{31160B98-140E-4345-B1A3-2A7247C42973}" type="slidenum">
              <a:rPr lang="fi-FI" smtClean="0"/>
              <a:pPr/>
              <a:t>‹#›</a:t>
            </a:fld>
            <a:endParaRPr lang="fi-FI" dirty="0"/>
          </a:p>
        </p:txBody>
      </p:sp>
      <p:pic>
        <p:nvPicPr>
          <p:cNvPr id="10" name="Picture 9">
            <a:extLst>
              <a:ext uri="{FF2B5EF4-FFF2-40B4-BE49-F238E27FC236}">
                <a16:creationId xmlns:a16="http://schemas.microsoft.com/office/drawing/2014/main" id="{8135BBC1-5B60-99FB-74A3-96388800E653}"/>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134600" y="0"/>
            <a:ext cx="2057400" cy="6096000"/>
          </a:xfrm>
          <a:prstGeom prst="rect">
            <a:avLst/>
          </a:prstGeom>
        </p:spPr>
      </p:pic>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49" r:id="rId3"/>
    <p:sldLayoutId id="2147483670" r:id="rId4"/>
    <p:sldLayoutId id="2147483651" r:id="rId5"/>
    <p:sldLayoutId id="2147483650" r:id="rId6"/>
    <p:sldLayoutId id="2147483662" r:id="rId7"/>
    <p:sldLayoutId id="2147483671" r:id="rId8"/>
    <p:sldLayoutId id="2147483661" r:id="rId9"/>
    <p:sldLayoutId id="2147483664" r:id="rId10"/>
    <p:sldLayoutId id="2147483666" r:id="rId11"/>
    <p:sldLayoutId id="2147483665" r:id="rId12"/>
    <p:sldLayoutId id="2147483667" r:id="rId13"/>
  </p:sldLayoutIdLst>
  <p:hf hdr="0" ftr="0"/>
  <p:txStyles>
    <p:titleStyle>
      <a:lvl1pPr algn="l" defTabSz="914400" rtl="0" eaLnBrk="1" latinLnBrk="0" hangingPunct="1">
        <a:lnSpc>
          <a:spcPct val="90000"/>
        </a:lnSpc>
        <a:spcBef>
          <a:spcPct val="0"/>
        </a:spcBef>
        <a:buNone/>
        <a:defRPr sz="3800" b="1" kern="1200">
          <a:solidFill>
            <a:schemeClr val="tx2"/>
          </a:solidFill>
          <a:latin typeface="+mj-lt"/>
          <a:ea typeface="+mj-ea"/>
          <a:cs typeface="+mj-cs"/>
        </a:defRPr>
      </a:lvl1pPr>
    </p:titleStyle>
    <p:bodyStyle>
      <a:lvl1pPr marL="216000" indent="-216000" algn="l" defTabSz="914400" rtl="0" eaLnBrk="1" latinLnBrk="0" hangingPunct="1">
        <a:lnSpc>
          <a:spcPct val="92000"/>
        </a:lnSpc>
        <a:spcBef>
          <a:spcPts val="1400"/>
        </a:spcBef>
        <a:buFont typeface="Arial" panose="020B0604020202020204" pitchFamily="34" charset="0"/>
        <a:buChar char="•"/>
        <a:defRPr sz="2000" kern="1200">
          <a:solidFill>
            <a:schemeClr val="tx1"/>
          </a:solidFill>
          <a:latin typeface="+mn-lt"/>
          <a:ea typeface="+mn-ea"/>
          <a:cs typeface="+mn-cs"/>
        </a:defRPr>
      </a:lvl1pPr>
      <a:lvl2pPr marL="648000" indent="-216000" algn="l" defTabSz="914400" rtl="0" eaLnBrk="1" latinLnBrk="0" hangingPunct="1">
        <a:lnSpc>
          <a:spcPct val="92000"/>
        </a:lnSpc>
        <a:spcBef>
          <a:spcPts val="600"/>
        </a:spcBef>
        <a:buFont typeface="Arial" panose="020B0604020202020204" pitchFamily="34" charset="0"/>
        <a:buChar char="•"/>
        <a:defRPr sz="2000" kern="1200">
          <a:solidFill>
            <a:schemeClr val="tx1"/>
          </a:solidFill>
          <a:latin typeface="+mn-lt"/>
          <a:ea typeface="+mn-ea"/>
          <a:cs typeface="+mn-cs"/>
        </a:defRPr>
      </a:lvl2pPr>
      <a:lvl3pPr marL="1080000" indent="-216000" algn="l" defTabSz="914400" rtl="0" eaLnBrk="1" latinLnBrk="0" hangingPunct="1">
        <a:lnSpc>
          <a:spcPct val="92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16000" algn="l" defTabSz="914400" rtl="0" eaLnBrk="1" latinLnBrk="0" hangingPunct="1">
        <a:lnSpc>
          <a:spcPct val="92000"/>
        </a:lnSpc>
        <a:spcBef>
          <a:spcPts val="600"/>
        </a:spcBef>
        <a:buFont typeface="Arial" panose="020B0604020202020204" pitchFamily="34" charset="0"/>
        <a:buChar char="•"/>
        <a:defRPr sz="2000" kern="1200">
          <a:solidFill>
            <a:schemeClr val="tx1"/>
          </a:solidFill>
          <a:latin typeface="+mn-lt"/>
          <a:ea typeface="+mn-ea"/>
          <a:cs typeface="+mn-cs"/>
        </a:defRPr>
      </a:lvl4pPr>
      <a:lvl5pPr marL="2057400" indent="-216000" algn="l" defTabSz="914400" rtl="0" eaLnBrk="1" latinLnBrk="0" hangingPunct="1">
        <a:lnSpc>
          <a:spcPct val="92000"/>
        </a:lnSpc>
        <a:spcBef>
          <a:spcPts val="6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540000" y="504000"/>
            <a:ext cx="9720000" cy="972000"/>
          </a:xfrm>
          <a:prstGeom prst="rect">
            <a:avLst/>
          </a:prstGeom>
        </p:spPr>
        <p:txBody>
          <a:bodyPr vert="horz" lIns="0" tIns="0" rIns="0" bIns="0" rtlCol="0" anchor="b" anchorCtr="0">
            <a:noAutofit/>
          </a:bodyPr>
          <a:lstStyle/>
          <a:p>
            <a:endParaRPr lang="en-GB" dirty="0"/>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540000" y="1944000"/>
            <a:ext cx="9720000" cy="4320000"/>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540000" y="6436659"/>
            <a:ext cx="900000" cy="284816"/>
          </a:xfrm>
          <a:prstGeom prst="rect">
            <a:avLst/>
          </a:prstGeom>
        </p:spPr>
        <p:txBody>
          <a:bodyPr vert="horz" lIns="0" tIns="0" rIns="0" bIns="0" rtlCol="0" anchor="ctr">
            <a:noAutofit/>
          </a:bodyPr>
          <a:lstStyle>
            <a:lvl1pPr algn="l">
              <a:defRPr sz="1100">
                <a:solidFill>
                  <a:srgbClr val="001E8C"/>
                </a:solidFill>
              </a:defRPr>
            </a:lvl1pPr>
          </a:lstStyle>
          <a:p>
            <a:fld id="{0FDCCCBD-B374-4443-A24D-873D36FE266E}" type="datetime1">
              <a:rPr lang="fi-FI" smtClean="0"/>
              <a:t>27.10.2024</a:t>
            </a:fld>
            <a:endParaRPr lang="fi-FI" dirty="0"/>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440000" y="6436659"/>
            <a:ext cx="4114800" cy="284816"/>
          </a:xfrm>
          <a:prstGeom prst="rect">
            <a:avLst/>
          </a:prstGeom>
        </p:spPr>
        <p:txBody>
          <a:bodyPr vert="horz" lIns="0" tIns="0" rIns="0" bIns="0" rtlCol="0" anchor="ctr">
            <a:noAutofit/>
          </a:bodyPr>
          <a:lstStyle>
            <a:lvl1pPr algn="l">
              <a:defRPr sz="1100">
                <a:solidFill>
                  <a:srgbClr val="001E8C"/>
                </a:solidFill>
              </a:defRPr>
            </a:lvl1pPr>
          </a:lstStyle>
          <a:p>
            <a:endParaRPr lang="fi-FI" dirty="0"/>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0932000" y="6436659"/>
            <a:ext cx="720000" cy="284816"/>
          </a:xfrm>
          <a:prstGeom prst="rect">
            <a:avLst/>
          </a:prstGeom>
        </p:spPr>
        <p:txBody>
          <a:bodyPr vert="horz" lIns="0" tIns="0" rIns="0" bIns="0" rtlCol="0" anchor="ctr">
            <a:noAutofit/>
          </a:bodyPr>
          <a:lstStyle>
            <a:lvl1pPr algn="r">
              <a:defRPr sz="1100">
                <a:solidFill>
                  <a:srgbClr val="001E8C"/>
                </a:solidFill>
              </a:defRPr>
            </a:lvl1pPr>
          </a:lstStyle>
          <a:p>
            <a:fld id="{31160B98-140E-4345-B1A3-2A7247C42973}" type="slidenum">
              <a:rPr lang="fi-FI" smtClean="0"/>
              <a:pPr/>
              <a:t>‹#›</a:t>
            </a:fld>
            <a:endParaRPr lang="fi-FI" dirty="0"/>
          </a:p>
        </p:txBody>
      </p:sp>
      <p:pic>
        <p:nvPicPr>
          <p:cNvPr id="10" name="Picture 9">
            <a:extLst>
              <a:ext uri="{FF2B5EF4-FFF2-40B4-BE49-F238E27FC236}">
                <a16:creationId xmlns:a16="http://schemas.microsoft.com/office/drawing/2014/main" id="{8135BBC1-5B60-99FB-74A3-96388800E653}"/>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134600" y="0"/>
            <a:ext cx="2057400" cy="6096000"/>
          </a:xfrm>
          <a:prstGeom prst="rect">
            <a:avLst/>
          </a:prstGeom>
        </p:spPr>
      </p:pic>
    </p:spTree>
    <p:extLst>
      <p:ext uri="{BB962C8B-B14F-4D97-AF65-F5344CB8AC3E}">
        <p14:creationId xmlns:p14="http://schemas.microsoft.com/office/powerpoint/2010/main" val="377653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p:txStyles>
    <p:titleStyle>
      <a:lvl1pPr algn="l" defTabSz="914400" rtl="0" eaLnBrk="1" latinLnBrk="0" hangingPunct="1">
        <a:lnSpc>
          <a:spcPct val="90000"/>
        </a:lnSpc>
        <a:spcBef>
          <a:spcPct val="0"/>
        </a:spcBef>
        <a:buNone/>
        <a:defRPr sz="3800" b="1" kern="1200">
          <a:solidFill>
            <a:schemeClr val="tx2"/>
          </a:solidFill>
          <a:latin typeface="+mj-lt"/>
          <a:ea typeface="+mj-ea"/>
          <a:cs typeface="+mj-cs"/>
        </a:defRPr>
      </a:lvl1pPr>
    </p:titleStyle>
    <p:bodyStyle>
      <a:lvl1pPr marL="216000" indent="-216000" algn="l" defTabSz="914400" rtl="0" eaLnBrk="1" latinLnBrk="0" hangingPunct="1">
        <a:lnSpc>
          <a:spcPct val="92000"/>
        </a:lnSpc>
        <a:spcBef>
          <a:spcPts val="1400"/>
        </a:spcBef>
        <a:buFont typeface="Arial" panose="020B0604020202020204" pitchFamily="34" charset="0"/>
        <a:buChar char="•"/>
        <a:defRPr sz="2000" kern="1200">
          <a:solidFill>
            <a:schemeClr val="tx1"/>
          </a:solidFill>
          <a:latin typeface="+mn-lt"/>
          <a:ea typeface="+mn-ea"/>
          <a:cs typeface="+mn-cs"/>
        </a:defRPr>
      </a:lvl1pPr>
      <a:lvl2pPr marL="648000" indent="-216000" algn="l" defTabSz="914400" rtl="0" eaLnBrk="1" latinLnBrk="0" hangingPunct="1">
        <a:lnSpc>
          <a:spcPct val="92000"/>
        </a:lnSpc>
        <a:spcBef>
          <a:spcPts val="600"/>
        </a:spcBef>
        <a:buFont typeface="Arial" panose="020B0604020202020204" pitchFamily="34" charset="0"/>
        <a:buChar char="•"/>
        <a:defRPr sz="2000" kern="1200">
          <a:solidFill>
            <a:schemeClr val="tx1"/>
          </a:solidFill>
          <a:latin typeface="+mn-lt"/>
          <a:ea typeface="+mn-ea"/>
          <a:cs typeface="+mn-cs"/>
        </a:defRPr>
      </a:lvl2pPr>
      <a:lvl3pPr marL="1080000" indent="-216000" algn="l" defTabSz="914400" rtl="0" eaLnBrk="1" latinLnBrk="0" hangingPunct="1">
        <a:lnSpc>
          <a:spcPct val="92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16000" algn="l" defTabSz="914400" rtl="0" eaLnBrk="1" latinLnBrk="0" hangingPunct="1">
        <a:lnSpc>
          <a:spcPct val="92000"/>
        </a:lnSpc>
        <a:spcBef>
          <a:spcPts val="600"/>
        </a:spcBef>
        <a:buFont typeface="Arial" panose="020B0604020202020204" pitchFamily="34" charset="0"/>
        <a:buChar char="•"/>
        <a:defRPr sz="2000" kern="1200">
          <a:solidFill>
            <a:schemeClr val="tx1"/>
          </a:solidFill>
          <a:latin typeface="+mn-lt"/>
          <a:ea typeface="+mn-ea"/>
          <a:cs typeface="+mn-cs"/>
        </a:defRPr>
      </a:lvl4pPr>
      <a:lvl5pPr marL="2057400" indent="-216000" algn="l" defTabSz="914400" rtl="0" eaLnBrk="1" latinLnBrk="0" hangingPunct="1">
        <a:lnSpc>
          <a:spcPct val="92000"/>
        </a:lnSpc>
        <a:spcBef>
          <a:spcPts val="6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540000" y="504000"/>
            <a:ext cx="9720000" cy="972000"/>
          </a:xfrm>
          <a:prstGeom prst="rect">
            <a:avLst/>
          </a:prstGeom>
        </p:spPr>
        <p:txBody>
          <a:bodyPr vert="horz" lIns="0" tIns="0" rIns="0" bIns="0" rtlCol="0" anchor="b" anchorCtr="0">
            <a:noAutofit/>
          </a:bodyPr>
          <a:lstStyle/>
          <a:p>
            <a:endParaRPr lang="en-GB" dirty="0"/>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540000" y="1944000"/>
            <a:ext cx="9720000" cy="4320000"/>
          </a:xfrm>
          <a:prstGeom prst="rect">
            <a:avLst/>
          </a:prstGeom>
        </p:spPr>
        <p:txBody>
          <a:bodyPr vert="horz" lIns="0" tIns="0" rIns="0" bIns="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540000" y="6436659"/>
            <a:ext cx="900000" cy="284816"/>
          </a:xfrm>
          <a:prstGeom prst="rect">
            <a:avLst/>
          </a:prstGeom>
        </p:spPr>
        <p:txBody>
          <a:bodyPr vert="horz" lIns="0" tIns="0" rIns="0" bIns="0" rtlCol="0" anchor="ctr">
            <a:noAutofit/>
          </a:bodyPr>
          <a:lstStyle>
            <a:lvl1pPr algn="l">
              <a:defRPr sz="1100">
                <a:solidFill>
                  <a:srgbClr val="001E8C"/>
                </a:solidFill>
              </a:defRPr>
            </a:lvl1pPr>
          </a:lstStyle>
          <a:p>
            <a:fld id="{0FDCCCBD-B374-4443-A24D-873D36FE266E}" type="datetime1">
              <a:rPr lang="fi-FI" smtClean="0"/>
              <a:t>27.10.2024</a:t>
            </a:fld>
            <a:endParaRPr lang="fi-FI" dirty="0"/>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1440000" y="6436659"/>
            <a:ext cx="4114800" cy="284816"/>
          </a:xfrm>
          <a:prstGeom prst="rect">
            <a:avLst/>
          </a:prstGeom>
        </p:spPr>
        <p:txBody>
          <a:bodyPr vert="horz" lIns="0" tIns="0" rIns="0" bIns="0" rtlCol="0" anchor="ctr">
            <a:noAutofit/>
          </a:bodyPr>
          <a:lstStyle>
            <a:lvl1pPr algn="l">
              <a:defRPr sz="1100">
                <a:solidFill>
                  <a:srgbClr val="001E8C"/>
                </a:solidFill>
              </a:defRPr>
            </a:lvl1pPr>
          </a:lstStyle>
          <a:p>
            <a:endParaRPr lang="fi-FI" dirty="0"/>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0932000" y="6436659"/>
            <a:ext cx="720000" cy="284816"/>
          </a:xfrm>
          <a:prstGeom prst="rect">
            <a:avLst/>
          </a:prstGeom>
        </p:spPr>
        <p:txBody>
          <a:bodyPr vert="horz" lIns="0" tIns="0" rIns="0" bIns="0" rtlCol="0" anchor="ctr">
            <a:noAutofit/>
          </a:bodyPr>
          <a:lstStyle>
            <a:lvl1pPr algn="r">
              <a:defRPr sz="1100">
                <a:solidFill>
                  <a:srgbClr val="001E8C"/>
                </a:solidFill>
              </a:defRPr>
            </a:lvl1pPr>
          </a:lstStyle>
          <a:p>
            <a:fld id="{31160B98-140E-4345-B1A3-2A7247C42973}" type="slidenum">
              <a:rPr lang="fi-FI" smtClean="0"/>
              <a:pPr/>
              <a:t>‹#›</a:t>
            </a:fld>
            <a:endParaRPr lang="fi-FI" dirty="0"/>
          </a:p>
        </p:txBody>
      </p:sp>
      <p:pic>
        <p:nvPicPr>
          <p:cNvPr id="10" name="Picture 9">
            <a:extLst>
              <a:ext uri="{FF2B5EF4-FFF2-40B4-BE49-F238E27FC236}">
                <a16:creationId xmlns:a16="http://schemas.microsoft.com/office/drawing/2014/main" id="{8135BBC1-5B60-99FB-74A3-96388800E653}"/>
              </a:ext>
              <a:ext uri="{C183D7F6-B498-43B3-948B-1728B52AA6E4}">
                <adec:decorative xmlns:adec="http://schemas.microsoft.com/office/drawing/2017/decorative" val="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34600" y="0"/>
            <a:ext cx="2057400" cy="6096000"/>
          </a:xfrm>
          <a:prstGeom prst="rect">
            <a:avLst/>
          </a:prstGeom>
        </p:spPr>
      </p:pic>
    </p:spTree>
    <p:extLst>
      <p:ext uri="{BB962C8B-B14F-4D97-AF65-F5344CB8AC3E}">
        <p14:creationId xmlns:p14="http://schemas.microsoft.com/office/powerpoint/2010/main" val="48659774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1" r:id="rId14"/>
  </p:sldLayoutIdLst>
  <p:hf hdr="0" ftr="0"/>
  <p:txStyles>
    <p:titleStyle>
      <a:lvl1pPr algn="l" defTabSz="914400" rtl="0" eaLnBrk="1" latinLnBrk="0" hangingPunct="1">
        <a:lnSpc>
          <a:spcPct val="90000"/>
        </a:lnSpc>
        <a:spcBef>
          <a:spcPct val="0"/>
        </a:spcBef>
        <a:buNone/>
        <a:defRPr sz="3800" b="1" kern="1200">
          <a:solidFill>
            <a:schemeClr val="tx2"/>
          </a:solidFill>
          <a:latin typeface="+mj-lt"/>
          <a:ea typeface="+mj-ea"/>
          <a:cs typeface="+mj-cs"/>
        </a:defRPr>
      </a:lvl1pPr>
    </p:titleStyle>
    <p:bodyStyle>
      <a:lvl1pPr marL="216000" indent="-216000" algn="l" defTabSz="914400" rtl="0" eaLnBrk="1" latinLnBrk="0" hangingPunct="1">
        <a:lnSpc>
          <a:spcPct val="92000"/>
        </a:lnSpc>
        <a:spcBef>
          <a:spcPts val="1400"/>
        </a:spcBef>
        <a:buFont typeface="Arial" panose="020B0604020202020204" pitchFamily="34" charset="0"/>
        <a:buChar char="•"/>
        <a:defRPr sz="2000" kern="1200">
          <a:solidFill>
            <a:schemeClr val="tx1"/>
          </a:solidFill>
          <a:latin typeface="+mn-lt"/>
          <a:ea typeface="+mn-ea"/>
          <a:cs typeface="+mn-cs"/>
        </a:defRPr>
      </a:lvl1pPr>
      <a:lvl2pPr marL="648000" indent="-216000" algn="l" defTabSz="914400" rtl="0" eaLnBrk="1" latinLnBrk="0" hangingPunct="1">
        <a:lnSpc>
          <a:spcPct val="92000"/>
        </a:lnSpc>
        <a:spcBef>
          <a:spcPts val="600"/>
        </a:spcBef>
        <a:buFont typeface="Arial" panose="020B0604020202020204" pitchFamily="34" charset="0"/>
        <a:buChar char="•"/>
        <a:defRPr sz="2000" kern="1200">
          <a:solidFill>
            <a:schemeClr val="tx1"/>
          </a:solidFill>
          <a:latin typeface="+mn-lt"/>
          <a:ea typeface="+mn-ea"/>
          <a:cs typeface="+mn-cs"/>
        </a:defRPr>
      </a:lvl2pPr>
      <a:lvl3pPr marL="1080000" indent="-216000" algn="l" defTabSz="914400" rtl="0" eaLnBrk="1" latinLnBrk="0" hangingPunct="1">
        <a:lnSpc>
          <a:spcPct val="92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16000" algn="l" defTabSz="914400" rtl="0" eaLnBrk="1" latinLnBrk="0" hangingPunct="1">
        <a:lnSpc>
          <a:spcPct val="92000"/>
        </a:lnSpc>
        <a:spcBef>
          <a:spcPts val="600"/>
        </a:spcBef>
        <a:buFont typeface="Arial" panose="020B0604020202020204" pitchFamily="34" charset="0"/>
        <a:buChar char="•"/>
        <a:defRPr sz="2000" kern="1200">
          <a:solidFill>
            <a:schemeClr val="tx1"/>
          </a:solidFill>
          <a:latin typeface="+mn-lt"/>
          <a:ea typeface="+mn-ea"/>
          <a:cs typeface="+mn-cs"/>
        </a:defRPr>
      </a:lvl4pPr>
      <a:lvl5pPr marL="2057400" indent="-216000" algn="l" defTabSz="914400" rtl="0" eaLnBrk="1" latinLnBrk="0" hangingPunct="1">
        <a:lnSpc>
          <a:spcPct val="92000"/>
        </a:lnSpc>
        <a:spcBef>
          <a:spcPts val="6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5" name="Footer Placeholder 4"/>
          <p:cNvSpPr>
            <a:spLocks noGrp="1"/>
          </p:cNvSpPr>
          <p:nvPr>
            <p:ph type="ftr" sz="quarter" idx="3"/>
          </p:nvPr>
        </p:nvSpPr>
        <p:spPr>
          <a:xfrm>
            <a:off x="2800350" y="6356350"/>
            <a:ext cx="2212497"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en-US"/>
              <a:t>Anna Saarlo</a:t>
            </a:r>
          </a:p>
        </p:txBody>
      </p:sp>
      <p:sp>
        <p:nvSpPr>
          <p:cNvPr id="4" name="Date Placeholder 3"/>
          <p:cNvSpPr>
            <a:spLocks noGrp="1"/>
          </p:cNvSpPr>
          <p:nvPr>
            <p:ph type="dt" sz="half" idx="2"/>
          </p:nvPr>
        </p:nvSpPr>
        <p:spPr>
          <a:xfrm>
            <a:off x="5017561" y="6356350"/>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r>
              <a:rPr lang="fi-FI"/>
              <a:t>23.9.2024</a:t>
            </a:r>
            <a:endParaRPr lang="en-US"/>
          </a:p>
        </p:txBody>
      </p:sp>
      <p:sp>
        <p:nvSpPr>
          <p:cNvPr id="6" name="Slide Number Placeholder 5"/>
          <p:cNvSpPr>
            <a:spLocks noGrp="1"/>
          </p:cNvSpPr>
          <p:nvPr>
            <p:ph type="sldNum" sz="quarter" idx="4"/>
          </p:nvPr>
        </p:nvSpPr>
        <p:spPr>
          <a:xfrm>
            <a:off x="857249" y="6356350"/>
            <a:ext cx="561975" cy="365125"/>
          </a:xfrm>
          <a:prstGeom prst="rect">
            <a:avLst/>
          </a:prstGeom>
        </p:spPr>
        <p:txBody>
          <a:bodyPr vert="horz" lIns="91440" tIns="45720" rIns="91440" bIns="45720" rtlCol="0" anchor="ctr"/>
          <a:lstStyle>
            <a:lvl1pPr algn="l">
              <a:defRPr sz="1200" b="0">
                <a:solidFill>
                  <a:schemeClr val="tx1">
                    <a:lumMod val="50000"/>
                    <a:lumOff val="50000"/>
                  </a:schemeClr>
                </a:solidFill>
              </a:defRPr>
            </a:lvl1pPr>
          </a:lstStyle>
          <a:p>
            <a:fld id="{6BD4A0EF-951A-4343-A672-F31B58E6828E}" type="slidenum">
              <a:rPr lang="en-US" smtClean="0"/>
              <a:pPr/>
              <a:t>‹#›</a:t>
            </a:fld>
            <a:endParaRPr lang="en-US"/>
          </a:p>
        </p:txBody>
      </p:sp>
    </p:spTree>
    <p:extLst>
      <p:ext uri="{BB962C8B-B14F-4D97-AF65-F5344CB8AC3E}">
        <p14:creationId xmlns:p14="http://schemas.microsoft.com/office/powerpoint/2010/main" val="1797497526"/>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 id="2147483724" r:id="rId22"/>
    <p:sldLayoutId id="2147483725" r:id="rId23"/>
    <p:sldLayoutId id="2147483726" r:id="rId24"/>
    <p:sldLayoutId id="2147483727" r:id="rId25"/>
    <p:sldLayoutId id="2147483728" r:id="rId26"/>
    <p:sldLayoutId id="2147483729" r:id="rId27"/>
    <p:sldLayoutId id="2147483730" r:id="rId28"/>
    <p:sldLayoutId id="2147483731" r:id="rId2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84400" indent="-284400" algn="l" defTabSz="914400" rtl="0" eaLnBrk="1" latinLnBrk="0" hangingPunct="1">
        <a:lnSpc>
          <a:spcPct val="120000"/>
        </a:lnSpc>
        <a:spcBef>
          <a:spcPts val="1000"/>
        </a:spcBef>
        <a:buClr>
          <a:srgbClr val="0065AF"/>
        </a:buClr>
        <a:buFont typeface="Arial"/>
        <a:buChar char="•"/>
        <a:defRPr sz="2000" kern="1200">
          <a:solidFill>
            <a:schemeClr val="tx1"/>
          </a:solidFill>
          <a:latin typeface="+mn-lt"/>
          <a:ea typeface="+mn-ea"/>
          <a:cs typeface="+mn-cs"/>
        </a:defRPr>
      </a:lvl1pPr>
      <a:lvl2pPr marL="741600" indent="-284400" algn="l" defTabSz="914400" rtl="0" eaLnBrk="1" latinLnBrk="0" hangingPunct="1">
        <a:lnSpc>
          <a:spcPct val="120000"/>
        </a:lnSpc>
        <a:spcBef>
          <a:spcPts val="500"/>
        </a:spcBef>
        <a:buClr>
          <a:srgbClr val="0065AF"/>
        </a:buClr>
        <a:buFont typeface="Arial"/>
        <a:buChar char="•"/>
        <a:defRPr sz="1600" kern="1200">
          <a:solidFill>
            <a:schemeClr val="tx1"/>
          </a:solidFill>
          <a:latin typeface="+mn-lt"/>
          <a:ea typeface="+mn-ea"/>
          <a:cs typeface="+mn-cs"/>
        </a:defRPr>
      </a:lvl2pPr>
      <a:lvl3pPr marL="1087200" indent="-172800" algn="l" defTabSz="914400" rtl="0" eaLnBrk="1" latinLnBrk="0" hangingPunct="1">
        <a:lnSpc>
          <a:spcPct val="120000"/>
        </a:lnSpc>
        <a:spcBef>
          <a:spcPts val="500"/>
        </a:spcBef>
        <a:buClr>
          <a:srgbClr val="0065AF"/>
        </a:buClr>
        <a:buFont typeface="Arial"/>
        <a:buChar char="•"/>
        <a:defRPr sz="1400" kern="1200">
          <a:solidFill>
            <a:schemeClr val="tx1"/>
          </a:solidFill>
          <a:latin typeface="+mn-lt"/>
          <a:ea typeface="+mn-ea"/>
          <a:cs typeface="+mn-cs"/>
        </a:defRPr>
      </a:lvl3pPr>
      <a:lvl4pPr marL="1600200" indent="-172800" algn="l" defTabSz="914400" rtl="0" eaLnBrk="1" latinLnBrk="0" hangingPunct="1">
        <a:lnSpc>
          <a:spcPct val="120000"/>
        </a:lnSpc>
        <a:spcBef>
          <a:spcPts val="500"/>
        </a:spcBef>
        <a:buClr>
          <a:srgbClr val="0065AF"/>
        </a:buClr>
        <a:buFont typeface="Arial"/>
        <a:buChar char="•"/>
        <a:defRPr sz="1400" kern="1200">
          <a:solidFill>
            <a:schemeClr val="tx1"/>
          </a:solidFill>
          <a:latin typeface="+mn-lt"/>
          <a:ea typeface="+mn-ea"/>
          <a:cs typeface="+mn-cs"/>
        </a:defRPr>
      </a:lvl4pPr>
      <a:lvl5pPr marL="2057400" indent="-172800" algn="l" defTabSz="914400" rtl="0" eaLnBrk="1" latinLnBrk="0" hangingPunct="1">
        <a:lnSpc>
          <a:spcPct val="120000"/>
        </a:lnSpc>
        <a:spcBef>
          <a:spcPts val="500"/>
        </a:spcBef>
        <a:buClr>
          <a:srgbClr val="0065AF"/>
        </a:buClr>
        <a:buFont typeface="Arial"/>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84EA2D-543A-3743-3105-204EDCEEE38C}"/>
              </a:ext>
            </a:extLst>
          </p:cNvPr>
          <p:cNvSpPr>
            <a:spLocks noGrp="1"/>
          </p:cNvSpPr>
          <p:nvPr>
            <p:ph type="ctrTitle"/>
          </p:nvPr>
        </p:nvSpPr>
        <p:spPr/>
        <p:txBody>
          <a:bodyPr/>
          <a:lstStyle/>
          <a:p>
            <a:r>
              <a:rPr lang="fi-FI" dirty="0"/>
              <a:t>Liikenne 12 –suunnitelmaluonnos</a:t>
            </a:r>
            <a:br>
              <a:rPr lang="fi-FI" dirty="0"/>
            </a:br>
            <a:br>
              <a:rPr lang="fi-FI" dirty="0"/>
            </a:br>
            <a:endParaRPr lang="fi-FI" dirty="0"/>
          </a:p>
        </p:txBody>
      </p:sp>
      <p:sp>
        <p:nvSpPr>
          <p:cNvPr id="3" name="Alaotsikko 2">
            <a:extLst>
              <a:ext uri="{FF2B5EF4-FFF2-40B4-BE49-F238E27FC236}">
                <a16:creationId xmlns:a16="http://schemas.microsoft.com/office/drawing/2014/main" id="{BF51F629-E757-EA18-30FD-94B567292B8B}"/>
              </a:ext>
            </a:extLst>
          </p:cNvPr>
          <p:cNvSpPr>
            <a:spLocks noGrp="1"/>
          </p:cNvSpPr>
          <p:nvPr>
            <p:ph type="subTitle" idx="1"/>
          </p:nvPr>
        </p:nvSpPr>
        <p:spPr/>
        <p:txBody>
          <a:bodyPr/>
          <a:lstStyle/>
          <a:p>
            <a:r>
              <a:rPr lang="fi-FI" dirty="0"/>
              <a:t>Pohjois-Pohjanmaan liikennefoorumi 30.10.2024</a:t>
            </a:r>
          </a:p>
          <a:p>
            <a:r>
              <a:rPr lang="fi-FI" dirty="0"/>
              <a:t>Anna Saarlo, Väylävirasto </a:t>
            </a:r>
          </a:p>
        </p:txBody>
      </p:sp>
      <p:sp>
        <p:nvSpPr>
          <p:cNvPr id="4" name="Tekstiruutu 3"/>
          <p:cNvSpPr txBox="1"/>
          <p:nvPr/>
        </p:nvSpPr>
        <p:spPr>
          <a:xfrm>
            <a:off x="6929438" y="2328863"/>
            <a:ext cx="4743450" cy="1428750"/>
          </a:xfrm>
          <a:prstGeom prst="rect">
            <a:avLst/>
          </a:prstGeom>
        </p:spPr>
        <p:txBody>
          <a:bodyPr vert="horz" wrap="square" lIns="0" tIns="0" rIns="0" bIns="0" rtlCol="0">
            <a:noAutofit/>
          </a:bodyPr>
          <a:lstStyle/>
          <a:p>
            <a:pPr marL="0" indent="0" algn="l">
              <a:lnSpc>
                <a:spcPct val="92000"/>
              </a:lnSpc>
              <a:spcBef>
                <a:spcPts val="1400"/>
              </a:spcBef>
              <a:buNone/>
            </a:pPr>
            <a:endParaRPr lang="fi-FI" sz="2000" dirty="0">
              <a:solidFill>
                <a:srgbClr val="FF0000"/>
              </a:solidFill>
            </a:endParaRPr>
          </a:p>
        </p:txBody>
      </p:sp>
      <p:pic>
        <p:nvPicPr>
          <p:cNvPr id="5" name="Kuva 4">
            <a:extLst>
              <a:ext uri="{FF2B5EF4-FFF2-40B4-BE49-F238E27FC236}">
                <a16:creationId xmlns:a16="http://schemas.microsoft.com/office/drawing/2014/main" id="{924DA02B-6A35-E139-3D3D-DC20FD64A31C}"/>
              </a:ext>
            </a:extLst>
          </p:cNvPr>
          <p:cNvPicPr>
            <a:picLocks noChangeAspect="1"/>
          </p:cNvPicPr>
          <p:nvPr/>
        </p:nvPicPr>
        <p:blipFill>
          <a:blip r:embed="rId2"/>
          <a:stretch>
            <a:fillRect/>
          </a:stretch>
        </p:blipFill>
        <p:spPr>
          <a:xfrm>
            <a:off x="8508060" y="260575"/>
            <a:ext cx="3506665" cy="4959425"/>
          </a:xfrm>
          <a:prstGeom prst="rect">
            <a:avLst/>
          </a:prstGeom>
        </p:spPr>
      </p:pic>
      <p:sp>
        <p:nvSpPr>
          <p:cNvPr id="6" name="Tekstiruutu 5">
            <a:extLst>
              <a:ext uri="{FF2B5EF4-FFF2-40B4-BE49-F238E27FC236}">
                <a16:creationId xmlns:a16="http://schemas.microsoft.com/office/drawing/2014/main" id="{F903DA37-BA1E-F96D-A39C-184F5D5D37DB}"/>
              </a:ext>
            </a:extLst>
          </p:cNvPr>
          <p:cNvSpPr txBox="1"/>
          <p:nvPr/>
        </p:nvSpPr>
        <p:spPr>
          <a:xfrm rot="1130522">
            <a:off x="9032736" y="1322358"/>
            <a:ext cx="2987982" cy="830997"/>
          </a:xfrm>
          <a:prstGeom prst="rect">
            <a:avLst/>
          </a:prstGeom>
          <a:noFill/>
        </p:spPr>
        <p:txBody>
          <a:bodyPr wrap="square" rtlCol="0">
            <a:spAutoFit/>
          </a:bodyPr>
          <a:lstStyle/>
          <a:p>
            <a:r>
              <a:rPr lang="fi-FI" sz="2400" dirty="0">
                <a:solidFill>
                  <a:srgbClr val="FF0000"/>
                </a:solidFill>
              </a:rPr>
              <a:t>Suunnitelman päivitys meneillään</a:t>
            </a:r>
          </a:p>
        </p:txBody>
      </p:sp>
    </p:spTree>
    <p:extLst>
      <p:ext uri="{BB962C8B-B14F-4D97-AF65-F5344CB8AC3E}">
        <p14:creationId xmlns:p14="http://schemas.microsoft.com/office/powerpoint/2010/main" val="2578687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0000" y="355399"/>
            <a:ext cx="9720000" cy="972000"/>
          </a:xfrm>
        </p:spPr>
        <p:txBody>
          <a:bodyPr/>
          <a:lstStyle/>
          <a:p>
            <a:r>
              <a:rPr lang="fi-FI" dirty="0"/>
              <a:t>Rahoitusohjelmassa pääpaino perusväylänpidossa</a:t>
            </a:r>
            <a:br>
              <a:rPr lang="fi-FI" dirty="0"/>
            </a:br>
            <a:r>
              <a:rPr lang="fi-FI" sz="2400" dirty="0">
                <a:solidFill>
                  <a:srgbClr val="FF0000"/>
                </a:solidFill>
              </a:rPr>
              <a:t>(luonnos 30.8.2024)</a:t>
            </a:r>
            <a:endParaRPr lang="fi-FI" sz="2400" dirty="0"/>
          </a:p>
        </p:txBody>
      </p:sp>
      <p:sp>
        <p:nvSpPr>
          <p:cNvPr id="3" name="Sisällön paikkamerkki 2"/>
          <p:cNvSpPr>
            <a:spLocks noGrp="1"/>
          </p:cNvSpPr>
          <p:nvPr>
            <p:ph idx="1"/>
          </p:nvPr>
        </p:nvSpPr>
        <p:spPr>
          <a:xfrm>
            <a:off x="508054" y="1860873"/>
            <a:ext cx="5417455" cy="4320000"/>
          </a:xfrm>
        </p:spPr>
        <p:txBody>
          <a:bodyPr numCol="1"/>
          <a:lstStyle/>
          <a:p>
            <a:r>
              <a:rPr lang="fi-FI" dirty="0"/>
              <a:t>Perusväylänpidon rahoitustasoon </a:t>
            </a:r>
            <a:r>
              <a:rPr lang="fi-FI" b="1" dirty="0"/>
              <a:t>lisäys </a:t>
            </a:r>
            <a:r>
              <a:rPr lang="fi-FI" dirty="0"/>
              <a:t>vuodesta 2029 alkaen </a:t>
            </a:r>
            <a:r>
              <a:rPr lang="fi-FI" b="1" dirty="0">
                <a:solidFill>
                  <a:srgbClr val="FF0000"/>
                </a:solidFill>
              </a:rPr>
              <a:t>420-450 milj. euroa </a:t>
            </a:r>
            <a:r>
              <a:rPr lang="fi-FI" dirty="0"/>
              <a:t>+ </a:t>
            </a:r>
            <a:r>
              <a:rPr lang="fi-FI" dirty="0">
                <a:solidFill>
                  <a:srgbClr val="FF0000"/>
                </a:solidFill>
              </a:rPr>
              <a:t>2,7 %</a:t>
            </a:r>
            <a:r>
              <a:rPr lang="fi-FI" dirty="0"/>
              <a:t> vuosittainen indeksikorjaus vuodesta 2030 alkaen.</a:t>
            </a:r>
          </a:p>
          <a:p>
            <a:pPr marL="0" indent="0">
              <a:buNone/>
            </a:pPr>
            <a:endParaRPr lang="fi-FI" dirty="0"/>
          </a:p>
          <a:p>
            <a:endParaRPr lang="fi-FI" dirty="0"/>
          </a:p>
        </p:txBody>
      </p:sp>
      <p:sp>
        <p:nvSpPr>
          <p:cNvPr id="4" name="Päivämäärän paikkamerkki 3"/>
          <p:cNvSpPr>
            <a:spLocks noGrp="1"/>
          </p:cNvSpPr>
          <p:nvPr>
            <p:ph type="dt" sz="half" idx="10"/>
          </p:nvPr>
        </p:nvSpPr>
        <p:spPr/>
        <p:txBody>
          <a:bodyPr/>
          <a:lstStyle/>
          <a:p>
            <a:fld id="{91EEF02A-D7A3-4E13-AE1B-190A07F052F5}" type="datetime1">
              <a:rPr lang="fi-FI" smtClean="0"/>
              <a:t>27.10.2024</a:t>
            </a:fld>
            <a:endParaRPr lang="fi-FI"/>
          </a:p>
        </p:txBody>
      </p:sp>
      <p:sp>
        <p:nvSpPr>
          <p:cNvPr id="5" name="Dian numeron paikkamerkki 4"/>
          <p:cNvSpPr>
            <a:spLocks noGrp="1"/>
          </p:cNvSpPr>
          <p:nvPr>
            <p:ph type="sldNum" sz="quarter" idx="12"/>
          </p:nvPr>
        </p:nvSpPr>
        <p:spPr/>
        <p:txBody>
          <a:bodyPr/>
          <a:lstStyle/>
          <a:p>
            <a:fld id="{31160B98-140E-4345-B1A3-2A7247C42973}" type="slidenum">
              <a:rPr lang="fi-FI" smtClean="0"/>
              <a:t>10</a:t>
            </a:fld>
            <a:endParaRPr lang="fi-FI" dirty="0"/>
          </a:p>
        </p:txBody>
      </p:sp>
      <p:sp>
        <p:nvSpPr>
          <p:cNvPr id="8" name="Sisällön paikkamerkki 2"/>
          <p:cNvSpPr txBox="1">
            <a:spLocks/>
          </p:cNvSpPr>
          <p:nvPr/>
        </p:nvSpPr>
        <p:spPr>
          <a:xfrm>
            <a:off x="6303271" y="1860873"/>
            <a:ext cx="3956729" cy="4320000"/>
          </a:xfrm>
          <a:prstGeom prst="rect">
            <a:avLst/>
          </a:prstGeom>
        </p:spPr>
        <p:txBody>
          <a:bodyPr vert="horz" lIns="0" tIns="0" rIns="0" bIns="0" numCol="1" rtlCol="0">
            <a:noAutofit/>
          </a:bodyPr>
          <a:lstStyle>
            <a:lvl1pPr marL="216000" indent="-216000" algn="l" defTabSz="914400" rtl="0" eaLnBrk="1" latinLnBrk="0" hangingPunct="1">
              <a:lnSpc>
                <a:spcPct val="92000"/>
              </a:lnSpc>
              <a:spcBef>
                <a:spcPts val="1400"/>
              </a:spcBef>
              <a:buFont typeface="Arial" panose="020B0604020202020204" pitchFamily="34" charset="0"/>
              <a:buChar char="•"/>
              <a:defRPr sz="2000" kern="1200">
                <a:solidFill>
                  <a:schemeClr val="tx1"/>
                </a:solidFill>
                <a:latin typeface="+mn-lt"/>
                <a:ea typeface="+mn-ea"/>
                <a:cs typeface="+mn-cs"/>
              </a:defRPr>
            </a:lvl1pPr>
            <a:lvl2pPr marL="648000" indent="-216000" algn="l" defTabSz="914400" rtl="0" eaLnBrk="1" latinLnBrk="0" hangingPunct="1">
              <a:lnSpc>
                <a:spcPct val="92000"/>
              </a:lnSpc>
              <a:spcBef>
                <a:spcPts val="600"/>
              </a:spcBef>
              <a:buFont typeface="Arial" panose="020B0604020202020204" pitchFamily="34" charset="0"/>
              <a:buChar char="•"/>
              <a:defRPr sz="2000" kern="1200">
                <a:solidFill>
                  <a:schemeClr val="tx1"/>
                </a:solidFill>
                <a:latin typeface="+mn-lt"/>
                <a:ea typeface="+mn-ea"/>
                <a:cs typeface="+mn-cs"/>
              </a:defRPr>
            </a:lvl2pPr>
            <a:lvl3pPr marL="1080000" indent="-216000" algn="l" defTabSz="914400" rtl="0" eaLnBrk="1" latinLnBrk="0" hangingPunct="1">
              <a:lnSpc>
                <a:spcPct val="92000"/>
              </a:lnSpc>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16000" algn="l" defTabSz="914400" rtl="0" eaLnBrk="1" latinLnBrk="0" hangingPunct="1">
              <a:lnSpc>
                <a:spcPct val="92000"/>
              </a:lnSpc>
              <a:spcBef>
                <a:spcPts val="600"/>
              </a:spcBef>
              <a:buFont typeface="Arial" panose="020B0604020202020204" pitchFamily="34" charset="0"/>
              <a:buChar char="•"/>
              <a:defRPr sz="2000" kern="1200">
                <a:solidFill>
                  <a:schemeClr val="tx1"/>
                </a:solidFill>
                <a:latin typeface="+mn-lt"/>
                <a:ea typeface="+mn-ea"/>
                <a:cs typeface="+mn-cs"/>
              </a:defRPr>
            </a:lvl4pPr>
            <a:lvl5pPr marL="2057400" indent="-216000" algn="l" defTabSz="914400" rtl="0" eaLnBrk="1" latinLnBrk="0" hangingPunct="1">
              <a:lnSpc>
                <a:spcPct val="92000"/>
              </a:lnSpc>
              <a:spcBef>
                <a:spcPts val="6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t>Kehittämisen rahoitustason </a:t>
            </a:r>
            <a:r>
              <a:rPr lang="fi-FI" b="1" dirty="0"/>
              <a:t>supistaminen</a:t>
            </a:r>
            <a:r>
              <a:rPr lang="fi-FI" dirty="0"/>
              <a:t> keskimäärin </a:t>
            </a:r>
            <a:r>
              <a:rPr lang="fi-FI" b="1" dirty="0"/>
              <a:t>n. 300 milj. eurolla</a:t>
            </a:r>
            <a:endParaRPr lang="fi-FI" dirty="0"/>
          </a:p>
          <a:p>
            <a:pPr marL="0" indent="0">
              <a:buFont typeface="Arial" panose="020B0604020202020204" pitchFamily="34" charset="0"/>
              <a:buNone/>
            </a:pPr>
            <a:endParaRPr lang="fi-FI" dirty="0"/>
          </a:p>
          <a:p>
            <a:pPr marL="0" indent="0">
              <a:buNone/>
            </a:pPr>
            <a:endParaRPr lang="fi-FI" dirty="0"/>
          </a:p>
        </p:txBody>
      </p:sp>
      <p:graphicFrame>
        <p:nvGraphicFramePr>
          <p:cNvPr id="13" name="Kaavio 12"/>
          <p:cNvGraphicFramePr>
            <a:graphicFrameLocks/>
          </p:cNvGraphicFramePr>
          <p:nvPr>
            <p:extLst>
              <p:ext uri="{D42A27DB-BD31-4B8C-83A1-F6EECF244321}">
                <p14:modId xmlns:p14="http://schemas.microsoft.com/office/powerpoint/2010/main" val="616812588"/>
              </p:ext>
            </p:extLst>
          </p:nvPr>
        </p:nvGraphicFramePr>
        <p:xfrm>
          <a:off x="6161419" y="3256691"/>
          <a:ext cx="4770581" cy="30611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Kaavio 14">
            <a:extLst>
              <a:ext uri="{FF2B5EF4-FFF2-40B4-BE49-F238E27FC236}">
                <a16:creationId xmlns:a16="http://schemas.microsoft.com/office/drawing/2014/main" id="{00000000-0008-0000-0800-000003000000}"/>
              </a:ext>
            </a:extLst>
          </p:cNvPr>
          <p:cNvGraphicFramePr>
            <a:graphicFrameLocks/>
          </p:cNvGraphicFramePr>
          <p:nvPr>
            <p:extLst>
              <p:ext uri="{D42A27DB-BD31-4B8C-83A1-F6EECF244321}">
                <p14:modId xmlns:p14="http://schemas.microsoft.com/office/powerpoint/2010/main" val="1695054681"/>
              </p:ext>
            </p:extLst>
          </p:nvPr>
        </p:nvGraphicFramePr>
        <p:xfrm>
          <a:off x="397771" y="3310556"/>
          <a:ext cx="5291829" cy="2953444"/>
        </p:xfrm>
        <a:graphic>
          <a:graphicData uri="http://schemas.openxmlformats.org/drawingml/2006/chart">
            <c:chart xmlns:c="http://schemas.openxmlformats.org/drawingml/2006/chart" xmlns:r="http://schemas.openxmlformats.org/officeDocument/2006/relationships" r:id="rId3"/>
          </a:graphicData>
        </a:graphic>
      </p:graphicFrame>
      <p:sp>
        <p:nvSpPr>
          <p:cNvPr id="6" name="Tekstiruutu 5"/>
          <p:cNvSpPr txBox="1"/>
          <p:nvPr/>
        </p:nvSpPr>
        <p:spPr>
          <a:xfrm>
            <a:off x="6613237" y="6579067"/>
            <a:ext cx="3232726" cy="914400"/>
          </a:xfrm>
          <a:prstGeom prst="rect">
            <a:avLst/>
          </a:prstGeom>
        </p:spPr>
        <p:txBody>
          <a:bodyPr vert="horz" wrap="none" lIns="0" tIns="0" rIns="0" bIns="0" rtlCol="0">
            <a:noAutofit/>
          </a:bodyPr>
          <a:lstStyle/>
          <a:p>
            <a:pPr marL="0" indent="0" algn="l">
              <a:lnSpc>
                <a:spcPct val="92000"/>
              </a:lnSpc>
              <a:spcBef>
                <a:spcPts val="1400"/>
              </a:spcBef>
              <a:buNone/>
            </a:pPr>
            <a:r>
              <a:rPr lang="fi-FI" sz="1200" i="1" dirty="0">
                <a:solidFill>
                  <a:srgbClr val="000000"/>
                </a:solidFill>
              </a:rPr>
              <a:t>Hankeyhtiöiden rahoitukset erikseen</a:t>
            </a:r>
            <a:endParaRPr lang="fi-FI" sz="2000" dirty="0">
              <a:solidFill>
                <a:srgbClr val="000000"/>
              </a:solidFill>
            </a:endParaRPr>
          </a:p>
        </p:txBody>
      </p:sp>
    </p:spTree>
    <p:extLst>
      <p:ext uri="{BB962C8B-B14F-4D97-AF65-F5344CB8AC3E}">
        <p14:creationId xmlns:p14="http://schemas.microsoft.com/office/powerpoint/2010/main" val="3341048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0000" y="-194527"/>
            <a:ext cx="10535542" cy="1200728"/>
          </a:xfrm>
        </p:spPr>
        <p:txBody>
          <a:bodyPr/>
          <a:lstStyle/>
          <a:p>
            <a:r>
              <a:rPr lang="fi-FI" dirty="0"/>
              <a:t>Palvelujen ja avustusten rahoitustaso säilyy tasaisena </a:t>
            </a:r>
            <a:endParaRPr lang="fi-FI" sz="1400" dirty="0"/>
          </a:p>
        </p:txBody>
      </p:sp>
      <p:sp>
        <p:nvSpPr>
          <p:cNvPr id="5" name="Päivämäärän paikkamerkki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EEF02A-D7A3-4E13-AE1B-190A07F052F5}" type="datetime1">
              <a:rPr kumimoji="0" lang="fi-FI" sz="1100" b="0" i="0" u="none" strike="noStrike" kern="1200" cap="none" spc="0" normalizeH="0" baseline="0" noProof="0" smtClean="0">
                <a:ln>
                  <a:noFill/>
                </a:ln>
                <a:solidFill>
                  <a:srgbClr val="001E8C"/>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27.10.2024</a:t>
            </a:fld>
            <a:endParaRPr kumimoji="0" lang="fi-FI" sz="1100" b="0" i="0" u="none" strike="noStrike" kern="1200" cap="none" spc="0" normalizeH="0" baseline="0" noProof="0">
              <a:ln>
                <a:noFill/>
              </a:ln>
              <a:solidFill>
                <a:srgbClr val="001E8C"/>
              </a:solidFill>
              <a:effectLst/>
              <a:uLnTx/>
              <a:uFillTx/>
              <a:latin typeface="Arial"/>
              <a:ea typeface="+mn-ea"/>
              <a:cs typeface="+mn-cs"/>
            </a:endParaRPr>
          </a:p>
        </p:txBody>
      </p:sp>
      <p:sp>
        <p:nvSpPr>
          <p:cNvPr id="6" name="Dian numeron paikkamerkki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60B98-140E-4345-B1A3-2A7247C42973}" type="slidenum">
              <a:rPr kumimoji="0" lang="fi-FI" sz="1100" b="0" i="0" u="none" strike="noStrike" kern="1200" cap="none" spc="0" normalizeH="0" baseline="0" noProof="0" smtClean="0">
                <a:ln>
                  <a:noFill/>
                </a:ln>
                <a:solidFill>
                  <a:srgbClr val="001E8C"/>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100" b="0" i="0" u="none" strike="noStrike" kern="1200" cap="none" spc="0" normalizeH="0" baseline="0" noProof="0">
              <a:ln>
                <a:noFill/>
              </a:ln>
              <a:solidFill>
                <a:srgbClr val="001E8C"/>
              </a:solidFill>
              <a:effectLst/>
              <a:uLnTx/>
              <a:uFillTx/>
              <a:latin typeface="Arial"/>
              <a:ea typeface="+mn-ea"/>
              <a:cs typeface="+mn-cs"/>
            </a:endParaRPr>
          </a:p>
        </p:txBody>
      </p:sp>
      <p:graphicFrame>
        <p:nvGraphicFramePr>
          <p:cNvPr id="7" name="Kaavio 6"/>
          <p:cNvGraphicFramePr>
            <a:graphicFrameLocks/>
          </p:cNvGraphicFramePr>
          <p:nvPr>
            <p:extLst>
              <p:ext uri="{D42A27DB-BD31-4B8C-83A1-F6EECF244321}">
                <p14:modId xmlns:p14="http://schemas.microsoft.com/office/powerpoint/2010/main" val="1584412230"/>
              </p:ext>
            </p:extLst>
          </p:nvPr>
        </p:nvGraphicFramePr>
        <p:xfrm>
          <a:off x="3953268" y="3571442"/>
          <a:ext cx="6450878" cy="3286558"/>
        </p:xfrm>
        <a:graphic>
          <a:graphicData uri="http://schemas.openxmlformats.org/drawingml/2006/chart">
            <c:chart xmlns:c="http://schemas.openxmlformats.org/drawingml/2006/chart" xmlns:r="http://schemas.openxmlformats.org/officeDocument/2006/relationships" r:id="rId2"/>
          </a:graphicData>
        </a:graphic>
      </p:graphicFrame>
      <p:sp>
        <p:nvSpPr>
          <p:cNvPr id="9" name="Sisällön paikkamerkki 2"/>
          <p:cNvSpPr>
            <a:spLocks noGrp="1"/>
          </p:cNvSpPr>
          <p:nvPr>
            <p:ph idx="1"/>
          </p:nvPr>
        </p:nvSpPr>
        <p:spPr>
          <a:xfrm>
            <a:off x="457807" y="1242779"/>
            <a:ext cx="11028701" cy="2396347"/>
          </a:xfrm>
        </p:spPr>
        <p:txBody>
          <a:bodyPr numCol="1"/>
          <a:lstStyle/>
          <a:p>
            <a:r>
              <a:rPr lang="fi-FI" dirty="0"/>
              <a:t>Palveluissa lentoliikenteen ostot vähenevät, alueellisen ja paikallisen liikenteen </a:t>
            </a:r>
            <a:r>
              <a:rPr lang="fi-FI" b="1" dirty="0">
                <a:solidFill>
                  <a:schemeClr val="tx2"/>
                </a:solidFill>
              </a:rPr>
              <a:t>ostoihin lisäystä 10 milj. euroa</a:t>
            </a:r>
            <a:r>
              <a:rPr lang="fi-FI" dirty="0"/>
              <a:t> vuosittain vuodesta 2029 alkaen.</a:t>
            </a:r>
          </a:p>
          <a:p>
            <a:pPr lvl="1"/>
            <a:r>
              <a:rPr lang="fi-FI" dirty="0"/>
              <a:t>Hallituksen puoliväliriihessä 2025 käsitellään mahd. lentoliikenteen lisärahatarpeet (ml. Lentoasemaverkosto)</a:t>
            </a:r>
          </a:p>
          <a:p>
            <a:r>
              <a:rPr lang="fi-FI" dirty="0"/>
              <a:t>Avustuksissa raideliikenteen, nyt käynnissä olevat hankkeet valmistuvat (rahoitus pienenee), kävelyyn ja pyöräilyyn sekä yksityisteihin </a:t>
            </a:r>
            <a:r>
              <a:rPr lang="fi-FI" b="1" dirty="0">
                <a:solidFill>
                  <a:schemeClr val="tx2"/>
                </a:solidFill>
              </a:rPr>
              <a:t>yhteensä 6 milj. euron määrärahakorotus vuodesta 2029 alkaen. </a:t>
            </a:r>
          </a:p>
          <a:p>
            <a:pPr marL="432000" lvl="1" indent="0">
              <a:buNone/>
            </a:pPr>
            <a:endParaRPr lang="fi-FI" dirty="0"/>
          </a:p>
          <a:p>
            <a:pPr marL="0" indent="0">
              <a:buNone/>
            </a:pPr>
            <a:endParaRPr lang="fi-FI" dirty="0"/>
          </a:p>
        </p:txBody>
      </p:sp>
    </p:spTree>
    <p:extLst>
      <p:ext uri="{BB962C8B-B14F-4D97-AF65-F5344CB8AC3E}">
        <p14:creationId xmlns:p14="http://schemas.microsoft.com/office/powerpoint/2010/main" val="3587682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86ADEF-06CC-E67D-784C-890727D8995A}"/>
              </a:ext>
            </a:extLst>
          </p:cNvPr>
          <p:cNvSpPr>
            <a:spLocks noGrp="1"/>
          </p:cNvSpPr>
          <p:nvPr>
            <p:ph type="title"/>
          </p:nvPr>
        </p:nvSpPr>
        <p:spPr>
          <a:xfrm>
            <a:off x="540000" y="504000"/>
            <a:ext cx="6114800" cy="972000"/>
          </a:xfrm>
        </p:spPr>
        <p:txBody>
          <a:bodyPr/>
          <a:lstStyle/>
          <a:p>
            <a:r>
              <a:rPr lang="fi-FI" dirty="0"/>
              <a:t>Suomen kansainvälinen saavutettavuus</a:t>
            </a:r>
          </a:p>
        </p:txBody>
      </p:sp>
      <p:sp>
        <p:nvSpPr>
          <p:cNvPr id="7" name="Content Placeholder 6">
            <a:extLst>
              <a:ext uri="{FF2B5EF4-FFF2-40B4-BE49-F238E27FC236}">
                <a16:creationId xmlns:a16="http://schemas.microsoft.com/office/drawing/2014/main" id="{5387FA15-E339-6C76-45ED-67740DE1D75A}"/>
              </a:ext>
            </a:extLst>
          </p:cNvPr>
          <p:cNvSpPr>
            <a:spLocks noGrp="1"/>
          </p:cNvSpPr>
          <p:nvPr>
            <p:ph idx="1"/>
          </p:nvPr>
        </p:nvSpPr>
        <p:spPr>
          <a:xfrm>
            <a:off x="540000" y="1796329"/>
            <a:ext cx="5935445" cy="4320000"/>
          </a:xfrm>
        </p:spPr>
        <p:txBody>
          <a:bodyPr/>
          <a:lstStyle/>
          <a:p>
            <a:r>
              <a:rPr lang="fi-FI" sz="1600" dirty="0"/>
              <a:t>Valtio arvioi ja selvittää raideleveyden muutosta erityisesti </a:t>
            </a:r>
            <a:r>
              <a:rPr lang="fi-FI" sz="1600" dirty="0" err="1"/>
              <a:t>Pohjois</a:t>
            </a:r>
            <a:r>
              <a:rPr lang="fi-FI" sz="1600" dirty="0"/>
              <a:t> -Suomessa sotilaallisen liikkuvuuden ja teollisuuden tarpeiden näkökulmasta. Valtio laatii TEN-T-asetuksen mukaiset selvitykset ja raideleveyden muutossuunnitelman</a:t>
            </a:r>
            <a:r>
              <a:rPr lang="fi-FI" sz="1600" b="1" dirty="0"/>
              <a:t>. Valtakunnallinen näkemys raideleveydestä vuonna 2026. </a:t>
            </a:r>
          </a:p>
          <a:p>
            <a:r>
              <a:rPr lang="fi-FI" sz="1600" dirty="0"/>
              <a:t>Valtio kehittää tietopohjaa kansainvälisten yhteyksien kehittämisen tarpeista ja niihin liittyvistä riskeistä. Näitä kansainvälisesti potentiaalisia yhteyksiä voivat olla uudet ja olemassa olevat yhteydet Suomesta Ruotsiin Pohjois-Suomessa, selvitettävänä oleva Merenkurkun kiinteä yhteys  sekä yhteys </a:t>
            </a:r>
            <a:r>
              <a:rPr lang="fi-FI" sz="1600" dirty="0" err="1"/>
              <a:t>Rail</a:t>
            </a:r>
            <a:r>
              <a:rPr lang="fi-FI" sz="1600" dirty="0"/>
              <a:t> </a:t>
            </a:r>
            <a:r>
              <a:rPr lang="fi-FI" sz="1600" dirty="0" err="1"/>
              <a:t>Balticaan</a:t>
            </a:r>
            <a:r>
              <a:rPr lang="fi-FI" sz="1600" dirty="0"/>
              <a:t>, ml. junalauttayhteys.</a:t>
            </a:r>
          </a:p>
          <a:p>
            <a:r>
              <a:rPr lang="fi-FI" sz="1600" dirty="0"/>
              <a:t>Selvitetään uusien merenalaisten datakaapelihankkeiden tarpeellisuutta infran häiriönsietokyvyn ja </a:t>
            </a:r>
            <a:r>
              <a:rPr lang="fi-FI" sz="1600" dirty="0" err="1"/>
              <a:t>resilienssin</a:t>
            </a:r>
            <a:r>
              <a:rPr lang="fi-FI" sz="1600" dirty="0"/>
              <a:t> näkökulmasta. </a:t>
            </a:r>
          </a:p>
        </p:txBody>
      </p:sp>
      <p:sp>
        <p:nvSpPr>
          <p:cNvPr id="5" name="Päivämäärän paikkamerkki 4">
            <a:extLst>
              <a:ext uri="{FF2B5EF4-FFF2-40B4-BE49-F238E27FC236}">
                <a16:creationId xmlns:a16="http://schemas.microsoft.com/office/drawing/2014/main" id="{2870383A-A7B3-875B-380C-07FAB8566E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EEF02A-D7A3-4E13-AE1B-190A07F052F5}" type="datetime1">
              <a:rPr kumimoji="0" lang="fi-FI" sz="1100" b="0" i="0" u="none" strike="noStrike" kern="1200" cap="none" spc="0" normalizeH="0" baseline="0" noProof="0" smtClean="0">
                <a:ln>
                  <a:noFill/>
                </a:ln>
                <a:solidFill>
                  <a:srgbClr val="001E8C"/>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27.10.2024</a:t>
            </a:fld>
            <a:endParaRPr kumimoji="0" lang="fi-FI" sz="1100" b="0" i="0" u="none" strike="noStrike" kern="1200" cap="none" spc="0" normalizeH="0" baseline="0" noProof="0">
              <a:ln>
                <a:noFill/>
              </a:ln>
              <a:solidFill>
                <a:srgbClr val="001E8C"/>
              </a:solidFill>
              <a:effectLst/>
              <a:uLnTx/>
              <a:uFillTx/>
              <a:latin typeface="Arial"/>
              <a:ea typeface="+mn-ea"/>
              <a:cs typeface="+mn-cs"/>
            </a:endParaRPr>
          </a:p>
        </p:txBody>
      </p:sp>
      <p:sp>
        <p:nvSpPr>
          <p:cNvPr id="6" name="Dian numeron paikkamerkki 5">
            <a:extLst>
              <a:ext uri="{FF2B5EF4-FFF2-40B4-BE49-F238E27FC236}">
                <a16:creationId xmlns:a16="http://schemas.microsoft.com/office/drawing/2014/main" id="{DA9F2CEB-22DD-906B-B699-7B82829F4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60B98-140E-4345-B1A3-2A7247C42973}" type="slidenum">
              <a:rPr kumimoji="0" lang="fi-FI" sz="1100" b="0" i="0" u="none" strike="noStrike" kern="1200" cap="none" spc="0" normalizeH="0" baseline="0" noProof="0" smtClean="0">
                <a:ln>
                  <a:noFill/>
                </a:ln>
                <a:solidFill>
                  <a:srgbClr val="001E8C"/>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100" b="0" i="0" u="none" strike="noStrike" kern="1200" cap="none" spc="0" normalizeH="0" baseline="0" noProof="0">
              <a:ln>
                <a:noFill/>
              </a:ln>
              <a:solidFill>
                <a:srgbClr val="001E8C"/>
              </a:solidFill>
              <a:effectLst/>
              <a:uLnTx/>
              <a:uFillTx/>
              <a:latin typeface="Arial"/>
              <a:ea typeface="+mn-ea"/>
              <a:cs typeface="+mn-cs"/>
            </a:endParaRPr>
          </a:p>
        </p:txBody>
      </p:sp>
      <p:pic>
        <p:nvPicPr>
          <p:cNvPr id="3" name="Kuva 2"/>
          <p:cNvPicPr>
            <a:picLocks noChangeAspect="1"/>
          </p:cNvPicPr>
          <p:nvPr/>
        </p:nvPicPr>
        <p:blipFill>
          <a:blip r:embed="rId3"/>
          <a:stretch>
            <a:fillRect/>
          </a:stretch>
        </p:blipFill>
        <p:spPr>
          <a:xfrm>
            <a:off x="6583725" y="399375"/>
            <a:ext cx="5358848" cy="6322100"/>
          </a:xfrm>
          <a:prstGeom prst="rect">
            <a:avLst/>
          </a:prstGeom>
        </p:spPr>
      </p:pic>
    </p:spTree>
    <p:extLst>
      <p:ext uri="{BB962C8B-B14F-4D97-AF65-F5344CB8AC3E}">
        <p14:creationId xmlns:p14="http://schemas.microsoft.com/office/powerpoint/2010/main" val="2372395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0000" y="861188"/>
            <a:ext cx="9720000" cy="972000"/>
          </a:xfrm>
        </p:spPr>
        <p:txBody>
          <a:bodyPr/>
          <a:lstStyle/>
          <a:p>
            <a:r>
              <a:rPr lang="fi-FI" dirty="0"/>
              <a:t>Liikennejärjestelmäsuunnittelun ja tietopohjan kehittäminen sekä yhteistyö</a:t>
            </a:r>
          </a:p>
        </p:txBody>
      </p:sp>
      <p:sp>
        <p:nvSpPr>
          <p:cNvPr id="3" name="Sisällön paikkamerkki 2"/>
          <p:cNvSpPr>
            <a:spLocks noGrp="1"/>
          </p:cNvSpPr>
          <p:nvPr>
            <p:ph idx="1"/>
          </p:nvPr>
        </p:nvSpPr>
        <p:spPr>
          <a:xfrm>
            <a:off x="540000" y="1954599"/>
            <a:ext cx="4965061" cy="4205044"/>
          </a:xfrm>
        </p:spPr>
        <p:txBody>
          <a:bodyPr/>
          <a:lstStyle/>
          <a:p>
            <a:r>
              <a:rPr lang="fi-FI" sz="1600" dirty="0"/>
              <a:t>Suunnitelman toimeenpanoa koskevia kehittämistoimia, mm. yhteensovitusta TEN-T-asetuksen vaatimuksiin ja CEF-rahoitukseen </a:t>
            </a:r>
          </a:p>
          <a:p>
            <a:r>
              <a:rPr lang="fi-FI" sz="1600" dirty="0"/>
              <a:t>Ennakoinnin, vaikutusarvioinnin ja seurannan kehittäminen, mm. liikenne-ennustemallin kehittäminen</a:t>
            </a:r>
          </a:p>
          <a:p>
            <a:r>
              <a:rPr lang="fi-FI" sz="1600" dirty="0"/>
              <a:t>Valtio yhteistyössä kuntien, kaupunkiseutujen ja elinkeinoelämän kanssa yhtenäistää alue- ja yhdyskuntarakennetta, aluekehitystä, elinkeinorakennetta, elinkeinoelämän tarpeita ja liikennejärjestelmää koskevaa tietopohjaa.</a:t>
            </a:r>
          </a:p>
          <a:p>
            <a:r>
              <a:rPr lang="fi-FI" sz="1600" dirty="0"/>
              <a:t>Liikennealan julkisten hankintojen kehittäminen, maltillisimpien suunnitteluratkaisujen hyödyntäminen</a:t>
            </a:r>
          </a:p>
          <a:p>
            <a:r>
              <a:rPr lang="fi-FI" sz="1600" dirty="0"/>
              <a:t>Alueellisten </a:t>
            </a:r>
            <a:r>
              <a:rPr lang="fi-FI" sz="1600" dirty="0" err="1"/>
              <a:t>lj</a:t>
            </a:r>
            <a:r>
              <a:rPr lang="fi-FI" sz="1600" dirty="0"/>
              <a:t>-suunnitelmien moninaisempi hyödyntäminen </a:t>
            </a:r>
          </a:p>
        </p:txBody>
      </p:sp>
      <p:sp>
        <p:nvSpPr>
          <p:cNvPr id="4" name="Päivämäärän paikkamerkki 3"/>
          <p:cNvSpPr>
            <a:spLocks noGrp="1"/>
          </p:cNvSpPr>
          <p:nvPr>
            <p:ph type="dt" sz="half" idx="10"/>
          </p:nvPr>
        </p:nvSpPr>
        <p:spPr/>
        <p:txBody>
          <a:bodyPr/>
          <a:lstStyle/>
          <a:p>
            <a:fld id="{91EEF02A-D7A3-4E13-AE1B-190A07F052F5}" type="datetime1">
              <a:rPr lang="fi-FI" smtClean="0"/>
              <a:t>27.10.2024</a:t>
            </a:fld>
            <a:endParaRPr lang="fi-FI"/>
          </a:p>
        </p:txBody>
      </p:sp>
      <p:sp>
        <p:nvSpPr>
          <p:cNvPr id="5" name="Dian numeron paikkamerkki 4"/>
          <p:cNvSpPr>
            <a:spLocks noGrp="1"/>
          </p:cNvSpPr>
          <p:nvPr>
            <p:ph type="sldNum" sz="quarter" idx="12"/>
          </p:nvPr>
        </p:nvSpPr>
        <p:spPr/>
        <p:txBody>
          <a:bodyPr/>
          <a:lstStyle/>
          <a:p>
            <a:fld id="{31160B98-140E-4345-B1A3-2A7247C42973}" type="slidenum">
              <a:rPr lang="fi-FI" smtClean="0"/>
              <a:t>13</a:t>
            </a:fld>
            <a:endParaRPr lang="fi-FI"/>
          </a:p>
        </p:txBody>
      </p:sp>
      <p:sp>
        <p:nvSpPr>
          <p:cNvPr id="6" name="Suorakulmio 5"/>
          <p:cNvSpPr/>
          <p:nvPr/>
        </p:nvSpPr>
        <p:spPr>
          <a:xfrm>
            <a:off x="5772538" y="1954598"/>
            <a:ext cx="5083884" cy="2084160"/>
          </a:xfrm>
          <a:prstGeom prst="rect">
            <a:avLst/>
          </a:prstGeom>
        </p:spPr>
        <p:txBody>
          <a:bodyPr wrap="square">
            <a:spAutoFit/>
          </a:bodyPr>
          <a:lstStyle/>
          <a:p>
            <a:pPr marL="216000" indent="-216000">
              <a:lnSpc>
                <a:spcPct val="92000"/>
              </a:lnSpc>
              <a:spcBef>
                <a:spcPts val="1400"/>
              </a:spcBef>
              <a:buFont typeface="Arial" panose="020B0604020202020204" pitchFamily="34" charset="0"/>
              <a:buChar char="•"/>
            </a:pPr>
            <a:r>
              <a:rPr lang="fi-FI" sz="1600" dirty="0"/>
              <a:t>Valtio pyrkii yksinkertaistamaan väylähankkeiden suunnittelua varsinkin pienehköjen hankkeiden osalta ja etsii myös kevyempiä ja edullisempia suunnitteluratkaisuja.</a:t>
            </a:r>
          </a:p>
          <a:p>
            <a:pPr marL="285750" lvl="0" indent="-285750">
              <a:lnSpc>
                <a:spcPct val="92000"/>
              </a:lnSpc>
              <a:spcBef>
                <a:spcPts val="1400"/>
              </a:spcBef>
              <a:buFont typeface="Arial" panose="020B0604020202020204" pitchFamily="34" charset="0"/>
              <a:buChar char="•"/>
            </a:pPr>
            <a:r>
              <a:rPr lang="fi-FI" sz="1600" dirty="0">
                <a:solidFill>
                  <a:prstClr val="black"/>
                </a:solidFill>
              </a:rPr>
              <a:t>Valtio yhteistyössä muiden toimijoiden kanssa pyrkii yhdenmukaistamaan maanteiden hallinnollisia luokkia koskevat toimintatavat ja periaatteet. </a:t>
            </a:r>
          </a:p>
        </p:txBody>
      </p:sp>
    </p:spTree>
    <p:extLst>
      <p:ext uri="{BB962C8B-B14F-4D97-AF65-F5344CB8AC3E}">
        <p14:creationId xmlns:p14="http://schemas.microsoft.com/office/powerpoint/2010/main" val="2496318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40000" y="620378"/>
            <a:ext cx="9720000" cy="972000"/>
          </a:xfrm>
        </p:spPr>
        <p:txBody>
          <a:bodyPr/>
          <a:lstStyle/>
          <a:p>
            <a:r>
              <a:rPr lang="fi-FI" dirty="0"/>
              <a:t>Kaupungit ja kaupunkiseudut Liikenne 12-suunnitelmassa</a:t>
            </a:r>
          </a:p>
        </p:txBody>
      </p:sp>
      <p:sp>
        <p:nvSpPr>
          <p:cNvPr id="3" name="Sisällön paikkamerkki 2"/>
          <p:cNvSpPr>
            <a:spLocks noGrp="1"/>
          </p:cNvSpPr>
          <p:nvPr>
            <p:ph idx="1"/>
          </p:nvPr>
        </p:nvSpPr>
        <p:spPr>
          <a:xfrm>
            <a:off x="540000" y="1944000"/>
            <a:ext cx="9144327" cy="4320000"/>
          </a:xfrm>
        </p:spPr>
        <p:txBody>
          <a:bodyPr/>
          <a:lstStyle/>
          <a:p>
            <a:pPr lvl="0"/>
            <a:r>
              <a:rPr lang="fi-FI" sz="1600" dirty="0"/>
              <a:t>Suunnitteluohjelman valmistelussa huomioidaan ennakoivasti TEN-T-asetuksen mukaiset vaatimukset ja CEF-rahoituksen hyödyntämismahdollisuudet. </a:t>
            </a:r>
            <a:r>
              <a:rPr lang="fi-FI" sz="1600" b="1" dirty="0"/>
              <a:t>Suunnitteluohjelmaan sisällytetään hankkeet, joista on sovittu erikseen kaupunkiseutujen kanssa.</a:t>
            </a:r>
          </a:p>
          <a:p>
            <a:pPr lvl="0"/>
            <a:r>
              <a:rPr lang="fi-FI" sz="1600" dirty="0"/>
              <a:t>Valtio yhteistyössä kuntien, kaupunkiseutujen ja elinkeinoelämän kanssa yhtenäistää alue- ja yhdyskuntarakennetta, aluekehitystä, elinkeinorakennetta, elinkeinoelämän tarpeita ja liikennejärjestelmää koskevaa tietopohjaa. </a:t>
            </a:r>
            <a:r>
              <a:rPr lang="fi-FI" sz="1600" b="1" dirty="0"/>
              <a:t>Yhteistä tietopohjaa </a:t>
            </a:r>
            <a:r>
              <a:rPr lang="fi-FI" sz="1600" dirty="0"/>
              <a:t>voidaan hyödyntää eri hallinnonalojen strategiatöissä ja strategioiden joustavassa toimeenpanossa.</a:t>
            </a:r>
          </a:p>
          <a:p>
            <a:pPr lvl="0"/>
            <a:r>
              <a:rPr lang="fi-FI" sz="1600" dirty="0"/>
              <a:t>Valtio yhteistyössä kuntien kanssa kehittää </a:t>
            </a:r>
            <a:r>
              <a:rPr lang="fi-FI" sz="1600" b="1" dirty="0"/>
              <a:t>MAL-sopimusten vaikuttavuuden seurantaa. </a:t>
            </a:r>
            <a:r>
              <a:rPr lang="fi-FI" sz="1600" dirty="0"/>
              <a:t>Kehittämisessä huomioidaan mm. TEN-T-asetuksen myötä kehitettävät kaupunkiliikenteen indikaattorit. Lisäksi parannetaan MAL-sopimusten rahoitusta koskevaa tietoa. </a:t>
            </a:r>
          </a:p>
          <a:p>
            <a:pPr lvl="0"/>
            <a:r>
              <a:rPr lang="fi-FI" sz="1600" dirty="0"/>
              <a:t>Valtio ja kunnat kehittävät </a:t>
            </a:r>
            <a:r>
              <a:rPr lang="fi-FI" sz="1600" b="1" dirty="0"/>
              <a:t>kävelyn ja pyöräliikenteen tietopohjaa</a:t>
            </a:r>
            <a:r>
              <a:rPr lang="fi-FI" sz="1600" dirty="0"/>
              <a:t>, ml. määriin liittyvä seuranta sekä hyötyjen arviointi. Tietoa tuotetaan avoimesti kaikkien saataville. Toimenpiteessä huomioidaan liikenteen uudistuva tietosääntely sekä hallinnonalan yhteisen tiedon hallinnan kehitys.</a:t>
            </a:r>
          </a:p>
          <a:p>
            <a:pPr lvl="0"/>
            <a:r>
              <a:rPr lang="fi-FI" sz="1600" dirty="0"/>
              <a:t>Valtio (</a:t>
            </a:r>
            <a:r>
              <a:rPr lang="fi-FI" sz="1600" dirty="0" err="1"/>
              <a:t>Traficom</a:t>
            </a:r>
            <a:r>
              <a:rPr lang="fi-FI" sz="1600" dirty="0"/>
              <a:t>) yhteistyössä sidosryhmien kanssa vastaa </a:t>
            </a:r>
            <a:r>
              <a:rPr lang="fi-FI" sz="1600" b="1" dirty="0"/>
              <a:t>kansallisen kaupunkiliikenteen edistämisohjelman valmistelusta.</a:t>
            </a:r>
          </a:p>
          <a:p>
            <a:endParaRPr lang="fi-FI" dirty="0"/>
          </a:p>
        </p:txBody>
      </p:sp>
      <p:sp>
        <p:nvSpPr>
          <p:cNvPr id="4" name="Päivämäärän paikkamerkki 3"/>
          <p:cNvSpPr>
            <a:spLocks noGrp="1"/>
          </p:cNvSpPr>
          <p:nvPr>
            <p:ph type="dt" sz="half" idx="10"/>
          </p:nvPr>
        </p:nvSpPr>
        <p:spPr/>
        <p:txBody>
          <a:bodyPr/>
          <a:lstStyle/>
          <a:p>
            <a:fld id="{91EEF02A-D7A3-4E13-AE1B-190A07F052F5}" type="datetime1">
              <a:rPr lang="fi-FI" smtClean="0"/>
              <a:t>27.10.2024</a:t>
            </a:fld>
            <a:endParaRPr lang="fi-FI"/>
          </a:p>
        </p:txBody>
      </p:sp>
      <p:sp>
        <p:nvSpPr>
          <p:cNvPr id="5" name="Dian numeron paikkamerkki 4"/>
          <p:cNvSpPr>
            <a:spLocks noGrp="1"/>
          </p:cNvSpPr>
          <p:nvPr>
            <p:ph type="sldNum" sz="quarter" idx="12"/>
          </p:nvPr>
        </p:nvSpPr>
        <p:spPr/>
        <p:txBody>
          <a:bodyPr/>
          <a:lstStyle/>
          <a:p>
            <a:fld id="{31160B98-140E-4345-B1A3-2A7247C42973}" type="slidenum">
              <a:rPr lang="fi-FI" smtClean="0"/>
              <a:t>14</a:t>
            </a:fld>
            <a:endParaRPr lang="fi-FI"/>
          </a:p>
        </p:txBody>
      </p:sp>
    </p:spTree>
    <p:extLst>
      <p:ext uri="{BB962C8B-B14F-4D97-AF65-F5344CB8AC3E}">
        <p14:creationId xmlns:p14="http://schemas.microsoft.com/office/powerpoint/2010/main" val="725553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p:cNvSpPr>
            <a:spLocks noGrp="1"/>
          </p:cNvSpPr>
          <p:nvPr>
            <p:ph type="title"/>
          </p:nvPr>
        </p:nvSpPr>
        <p:spPr>
          <a:xfrm>
            <a:off x="540000" y="329433"/>
            <a:ext cx="9720000" cy="972000"/>
          </a:xfrm>
        </p:spPr>
        <p:txBody>
          <a:bodyPr/>
          <a:lstStyle/>
          <a:p>
            <a:r>
              <a:rPr lang="fi-FI" dirty="0"/>
              <a:t>MAL-sopimukset Liikenne 12-suunnitelmassa</a:t>
            </a:r>
          </a:p>
        </p:txBody>
      </p:sp>
      <p:sp>
        <p:nvSpPr>
          <p:cNvPr id="3" name="Sisällön paikkamerkki 2"/>
          <p:cNvSpPr>
            <a:spLocks noGrp="1"/>
          </p:cNvSpPr>
          <p:nvPr>
            <p:ph idx="1"/>
          </p:nvPr>
        </p:nvSpPr>
        <p:spPr>
          <a:xfrm>
            <a:off x="540001" y="1505384"/>
            <a:ext cx="8919884" cy="4712536"/>
          </a:xfrm>
        </p:spPr>
        <p:txBody>
          <a:bodyPr/>
          <a:lstStyle/>
          <a:p>
            <a:pPr lvl="0"/>
            <a:r>
              <a:rPr lang="fi-FI" sz="1400" dirty="0"/>
              <a:t>MAL-sopimusten lähtökohtana liikenteen osalta </a:t>
            </a:r>
            <a:r>
              <a:rPr lang="fi-FI" sz="1400" b="1" dirty="0"/>
              <a:t>Liikenne 12 -suunnitelma tavoitteineen ja toimenpiteineen</a:t>
            </a:r>
            <a:r>
              <a:rPr lang="fi-FI" sz="1400" dirty="0"/>
              <a:t>. Liikenteen osalta sopimuksissa käsitellään mm. liikennejärjestelmän edellyttämää maankäyttöä, joukkoliikenteen, kävelyn ja pyöräliikenteen sekä matkaketjujen kehittämistä, liikenneturvallisuutta ja vaihtoehtoisten käyttövoimien edistämistä sekä tiedon hyödyntämistä liikennejärjestelmän tehostamisessa. </a:t>
            </a:r>
          </a:p>
          <a:p>
            <a:pPr lvl="0"/>
            <a:r>
              <a:rPr lang="fi-FI" sz="1400" dirty="0"/>
              <a:t>Valtio </a:t>
            </a:r>
            <a:r>
              <a:rPr lang="fi-FI" sz="1400" b="1" dirty="0"/>
              <a:t>kehittää MAL-sopimusten laatimisprosessia yhteistyössä kaupunkiseutujen </a:t>
            </a:r>
            <a:r>
              <a:rPr lang="fi-FI" sz="1400" dirty="0"/>
              <a:t>kanssa. MAL-neuvottelut antavat osaltaan syötteitä Liikenne 12 -suunnitelman päivitykseen. MAL-sopimusmenettelyä ei ole tarpeen laajentaa uusille kaupunkiseuduille.</a:t>
            </a:r>
          </a:p>
          <a:p>
            <a:pPr lvl="0"/>
            <a:r>
              <a:rPr lang="fi-FI" sz="1400" dirty="0"/>
              <a:t>Väylävirasto sisällyttää </a:t>
            </a:r>
            <a:r>
              <a:rPr lang="fi-FI" sz="1400" b="1" dirty="0"/>
              <a:t>väyläverkon investointiohjelmaan myös MAL-seuduilla sijaitsevat väyläverkon kehittämishankkeet</a:t>
            </a:r>
            <a:r>
              <a:rPr lang="fi-FI" sz="1400" dirty="0"/>
              <a:t>. Investointiohjelmassa tunnistetaan, mikäli hanke on </a:t>
            </a:r>
            <a:r>
              <a:rPr lang="fi-FI" sz="1400" dirty="0" err="1"/>
              <a:t>yhteisrahoitteinen</a:t>
            </a:r>
            <a:r>
              <a:rPr lang="fi-FI" sz="1400" dirty="0"/>
              <a:t>. Väyläverkon investointiohjelma toimii valtion väyläverkon osalta lähtökohtana seudullisessa ja alueellisessa liikennejärjestelmäsuunnittelussa ja MAL-sopimusneuvotteluissa. Väylävirasto huomioi investointiohjelmassa MAL-sopimusten päivitysrytmin. Kaupunkiseuduilla sijaitsevat kehittämishankkeet voivat olla vaikutuksiltaan sekä valtakunnallisia että seudullisia, ja niistä voidaan päättää MAL-sopimuksissa tai erikseen muina ajankohtina.</a:t>
            </a:r>
          </a:p>
          <a:p>
            <a:r>
              <a:rPr lang="fi-FI" sz="1400" dirty="0"/>
              <a:t>Valtio (liikenne- ja viestintäministeriön hallinnonala ja ympäristöministeriö) yhdessä kaupunkiseutujen kanssa tarkastelee kaupunkiraideliikenteen lisärakentamista ja sen rahoitusta MAL-sopimuksia päivitettäessä. Mahdollinen valtion rahoitusosuus kaupunkiraideliikennehankkeisiin on linjassa MAL-sopimuksen 2024-2036 kaupunkiraideliikennehankkeiden rahoituksen kanssa. Valtion rahoitus kohdistuisi </a:t>
            </a:r>
            <a:r>
              <a:rPr lang="fi-FI" sz="1400" dirty="0" err="1"/>
              <a:t>Traficomin</a:t>
            </a:r>
            <a:r>
              <a:rPr lang="fi-FI" sz="1400" dirty="0"/>
              <a:t> hankearviointiohjeen mukaan arvioituihin vaikutuksiltaan hyviin hankkeisiin. Rahoitus kohdistettaisiin hankkeille väyläverkon kehittämisen kokonaisuudesta tai ulkopuolisista rahoituslähteistä (esim. maankäytön tuottoja hyödyntämällä).</a:t>
            </a:r>
          </a:p>
        </p:txBody>
      </p:sp>
      <p:sp>
        <p:nvSpPr>
          <p:cNvPr id="4" name="Päivämäärän paikkamerkki 3"/>
          <p:cNvSpPr>
            <a:spLocks noGrp="1"/>
          </p:cNvSpPr>
          <p:nvPr>
            <p:ph type="dt" sz="half" idx="10"/>
          </p:nvPr>
        </p:nvSpPr>
        <p:spPr/>
        <p:txBody>
          <a:bodyPr/>
          <a:lstStyle/>
          <a:p>
            <a:fld id="{91EEF02A-D7A3-4E13-AE1B-190A07F052F5}" type="datetime1">
              <a:rPr lang="fi-FI" smtClean="0"/>
              <a:t>27.10.2024</a:t>
            </a:fld>
            <a:endParaRPr lang="fi-FI"/>
          </a:p>
        </p:txBody>
      </p:sp>
      <p:sp>
        <p:nvSpPr>
          <p:cNvPr id="5" name="Dian numeron paikkamerkki 4"/>
          <p:cNvSpPr>
            <a:spLocks noGrp="1"/>
          </p:cNvSpPr>
          <p:nvPr>
            <p:ph type="sldNum" sz="quarter" idx="12"/>
          </p:nvPr>
        </p:nvSpPr>
        <p:spPr/>
        <p:txBody>
          <a:bodyPr/>
          <a:lstStyle/>
          <a:p>
            <a:fld id="{31160B98-140E-4345-B1A3-2A7247C42973}" type="slidenum">
              <a:rPr lang="fi-FI" smtClean="0"/>
              <a:t>15</a:t>
            </a:fld>
            <a:endParaRPr lang="fi-FI"/>
          </a:p>
        </p:txBody>
      </p:sp>
    </p:spTree>
    <p:extLst>
      <p:ext uri="{BB962C8B-B14F-4D97-AF65-F5344CB8AC3E}">
        <p14:creationId xmlns:p14="http://schemas.microsoft.com/office/powerpoint/2010/main" val="886559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Valtion väyläverkko</a:t>
            </a:r>
          </a:p>
        </p:txBody>
      </p:sp>
      <p:sp>
        <p:nvSpPr>
          <p:cNvPr id="3" name="Sisällön paikkamerkki 2"/>
          <p:cNvSpPr>
            <a:spLocks noGrp="1"/>
          </p:cNvSpPr>
          <p:nvPr>
            <p:ph idx="1"/>
          </p:nvPr>
        </p:nvSpPr>
        <p:spPr>
          <a:xfrm>
            <a:off x="540000" y="1785113"/>
            <a:ext cx="4929775" cy="4492659"/>
          </a:xfrm>
        </p:spPr>
        <p:txBody>
          <a:bodyPr vert="horz" lIns="0" tIns="0" rIns="0" bIns="0" rtlCol="0" anchor="t">
            <a:noAutofit/>
          </a:bodyPr>
          <a:lstStyle/>
          <a:p>
            <a:pPr marL="0" indent="0">
              <a:buNone/>
            </a:pPr>
            <a:r>
              <a:rPr lang="fi-FI" sz="1400" b="1" dirty="0"/>
              <a:t>Perusväylänpito</a:t>
            </a:r>
          </a:p>
          <a:p>
            <a:r>
              <a:rPr lang="fi-FI" sz="1400" dirty="0"/>
              <a:t>Lisärahoitus vuodesta 2029 alkaen 420-450 M€ vuodessa, keskimäärin n. 1,7 mrd. € vuodessa + 2,7 % vuodesta 2030 (yht. 1,37 mrd. €)</a:t>
            </a:r>
          </a:p>
          <a:p>
            <a:r>
              <a:rPr lang="fi-FI" sz="1400" dirty="0"/>
              <a:t>Hallitusohjelman investointiohjelman lisärahoitus huomioitu </a:t>
            </a:r>
          </a:p>
          <a:p>
            <a:r>
              <a:rPr lang="fi-FI" sz="1400" dirty="0"/>
              <a:t>Vuodesta 2029 alkaen 50 M€ väyläverkon parantamiseen, mikäli </a:t>
            </a:r>
            <a:r>
              <a:rPr lang="fi-FI" sz="1400" dirty="0" err="1"/>
              <a:t>pvp:n</a:t>
            </a:r>
            <a:r>
              <a:rPr lang="fi-FI" sz="1400" dirty="0"/>
              <a:t> rahoitustaso yli 1,5 mrd. €.</a:t>
            </a:r>
          </a:p>
          <a:p>
            <a:pPr lvl="1"/>
            <a:r>
              <a:rPr lang="fi-FI" sz="1400" dirty="0"/>
              <a:t>Liikenneturvallisuus priorisoiden huomioiden myös kaupunkiseudut sekä elinkeinoelämän tarpeet</a:t>
            </a:r>
          </a:p>
          <a:p>
            <a:r>
              <a:rPr lang="fi-FI" sz="1400" dirty="0"/>
              <a:t>Väyläverkon korjausvelan nousu saadaan taitettua vuodesta 2029 alkaen, päätyen noin 5,1 miljardiin euroon vuoteen 2036 mennessä.</a:t>
            </a:r>
          </a:p>
          <a:p>
            <a:pPr marL="647700" lvl="1" indent="-215900"/>
            <a:r>
              <a:rPr lang="fi-FI" sz="1400" dirty="0"/>
              <a:t>Keskivilkas ja alempi tieverkko elinkeinoelämän tarpeet huomioiden ja rataverkon välttämättömimmät tarpeet</a:t>
            </a:r>
            <a:endParaRPr lang="fi-FI" sz="1400" dirty="0">
              <a:cs typeface="Arial"/>
            </a:endParaRPr>
          </a:p>
          <a:p>
            <a:r>
              <a:rPr lang="fi-FI" sz="1400" dirty="0"/>
              <a:t>Mahdolliset täydentävät rahoitusmuodot</a:t>
            </a:r>
          </a:p>
          <a:p>
            <a:r>
              <a:rPr lang="fi-FI" sz="1400" dirty="0"/>
              <a:t>Ellei rahoitustaso toteudu, myös verkon supistaminen keinovalikoimassa (tietopohjan kehittäminen tärkeää ennen sitä)</a:t>
            </a:r>
          </a:p>
          <a:p>
            <a:endParaRPr lang="fi-FI" sz="1400" dirty="0"/>
          </a:p>
          <a:p>
            <a:pPr marL="0" indent="0">
              <a:buNone/>
            </a:pPr>
            <a:endParaRPr lang="fi-FI" sz="1400" dirty="0"/>
          </a:p>
        </p:txBody>
      </p:sp>
      <p:sp>
        <p:nvSpPr>
          <p:cNvPr id="5" name="Päivämäärän paikkamerkki 4"/>
          <p:cNvSpPr>
            <a:spLocks noGrp="1"/>
          </p:cNvSpPr>
          <p:nvPr>
            <p:ph type="dt" sz="half" idx="10"/>
          </p:nvPr>
        </p:nvSpPr>
        <p:spPr/>
        <p:txBody>
          <a:bodyPr/>
          <a:lstStyle/>
          <a:p>
            <a:fld id="{91EEF02A-D7A3-4E13-AE1B-190A07F052F5}" type="datetime1">
              <a:rPr lang="fi-FI" smtClean="0"/>
              <a:t>27.10.2024</a:t>
            </a:fld>
            <a:endParaRPr lang="fi-FI"/>
          </a:p>
        </p:txBody>
      </p:sp>
      <p:sp>
        <p:nvSpPr>
          <p:cNvPr id="6" name="Dian numeron paikkamerkki 5"/>
          <p:cNvSpPr>
            <a:spLocks noGrp="1"/>
          </p:cNvSpPr>
          <p:nvPr>
            <p:ph type="sldNum" sz="quarter" idx="12"/>
          </p:nvPr>
        </p:nvSpPr>
        <p:spPr/>
        <p:txBody>
          <a:bodyPr/>
          <a:lstStyle/>
          <a:p>
            <a:fld id="{31160B98-140E-4345-B1A3-2A7247C42973}" type="slidenum">
              <a:rPr lang="fi-FI" smtClean="0"/>
              <a:t>16</a:t>
            </a:fld>
            <a:endParaRPr lang="fi-FI"/>
          </a:p>
        </p:txBody>
      </p:sp>
      <p:sp>
        <p:nvSpPr>
          <p:cNvPr id="4" name="Suorakulmio 3"/>
          <p:cNvSpPr/>
          <p:nvPr/>
        </p:nvSpPr>
        <p:spPr>
          <a:xfrm>
            <a:off x="5689004" y="1688113"/>
            <a:ext cx="6096000" cy="4890954"/>
          </a:xfrm>
          <a:prstGeom prst="rect">
            <a:avLst/>
          </a:prstGeom>
        </p:spPr>
        <p:txBody>
          <a:bodyPr>
            <a:spAutoFit/>
          </a:bodyPr>
          <a:lstStyle/>
          <a:p>
            <a:pPr lvl="0">
              <a:lnSpc>
                <a:spcPct val="92000"/>
              </a:lnSpc>
              <a:spcBef>
                <a:spcPts val="1400"/>
              </a:spcBef>
            </a:pPr>
            <a:r>
              <a:rPr lang="fi-FI" sz="1400" b="1" dirty="0">
                <a:solidFill>
                  <a:prstClr val="black"/>
                </a:solidFill>
              </a:rPr>
              <a:t>Kehittäminen</a:t>
            </a:r>
          </a:p>
          <a:p>
            <a:pPr marL="216000" lvl="0" indent="-216000">
              <a:lnSpc>
                <a:spcPct val="92000"/>
              </a:lnSpc>
              <a:spcBef>
                <a:spcPts val="1400"/>
              </a:spcBef>
              <a:buFont typeface="Arial" panose="020B0604020202020204" pitchFamily="34" charset="0"/>
              <a:buChar char="•"/>
            </a:pPr>
            <a:r>
              <a:rPr lang="fi-FI" sz="1400" dirty="0">
                <a:solidFill>
                  <a:prstClr val="black"/>
                </a:solidFill>
              </a:rPr>
              <a:t>Valtion väyläverkon kehittämiseen sitomatonta n. 135 M€/v vuosille 2029-2036</a:t>
            </a:r>
          </a:p>
          <a:p>
            <a:pPr marL="216000" lvl="0" indent="-216000">
              <a:lnSpc>
                <a:spcPct val="92000"/>
              </a:lnSpc>
              <a:spcBef>
                <a:spcPts val="1400"/>
              </a:spcBef>
              <a:buFont typeface="Arial" panose="020B0604020202020204" pitchFamily="34" charset="0"/>
              <a:buChar char="•"/>
            </a:pPr>
            <a:r>
              <a:rPr lang="fi-FI" sz="1400" dirty="0">
                <a:solidFill>
                  <a:prstClr val="black"/>
                </a:solidFill>
              </a:rPr>
              <a:t>Välttämättömyysinvestointina sekä turvallisuuden ja kapasiteetin lisäämiseksi toteutetaan Digirata-hanke (yhteensä n. 900 milj. euroa suunnitelmakaudella) vuodesta 2025 alkaen</a:t>
            </a:r>
          </a:p>
          <a:p>
            <a:pPr marL="216000" lvl="0" indent="-216000">
              <a:lnSpc>
                <a:spcPct val="92000"/>
              </a:lnSpc>
              <a:spcBef>
                <a:spcPts val="1400"/>
              </a:spcBef>
              <a:buFont typeface="Arial" panose="020B0604020202020204" pitchFamily="34" charset="0"/>
              <a:buChar char="•"/>
            </a:pPr>
            <a:r>
              <a:rPr lang="fi-FI" sz="1400" dirty="0">
                <a:solidFill>
                  <a:prstClr val="black"/>
                </a:solidFill>
              </a:rPr>
              <a:t>Hallituksen investointiohjelman toteuttaminen </a:t>
            </a:r>
          </a:p>
          <a:p>
            <a:pPr marL="648000" lvl="1" indent="-216000">
              <a:lnSpc>
                <a:spcPct val="92000"/>
              </a:lnSpc>
              <a:spcBef>
                <a:spcPts val="600"/>
              </a:spcBef>
              <a:buFont typeface="Arial" panose="020B0604020202020204" pitchFamily="34" charset="0"/>
              <a:buChar char="•"/>
            </a:pPr>
            <a:r>
              <a:rPr lang="fi-FI" sz="1400" dirty="0">
                <a:solidFill>
                  <a:prstClr val="black"/>
                </a:solidFill>
              </a:rPr>
              <a:t>Pääradan peruskorjaus aloitetaan vaiheittain vuodesta 2029 lähtien (ennakoivat työt hallitusohjelman Liite E)</a:t>
            </a:r>
          </a:p>
          <a:p>
            <a:pPr marL="648000" lvl="1" indent="-216000">
              <a:lnSpc>
                <a:spcPct val="92000"/>
              </a:lnSpc>
              <a:spcBef>
                <a:spcPts val="600"/>
              </a:spcBef>
              <a:buFont typeface="Arial" panose="020B0604020202020204" pitchFamily="34" charset="0"/>
              <a:buChar char="•"/>
            </a:pPr>
            <a:r>
              <a:rPr lang="fi-FI" sz="1400" dirty="0">
                <a:solidFill>
                  <a:prstClr val="black"/>
                </a:solidFill>
              </a:rPr>
              <a:t>Hallitusohjelman investointiohjelman (Liite E) nimeämättömissä hankkeissa huomioidaan Väyläviraston investointiohjelma</a:t>
            </a:r>
          </a:p>
          <a:p>
            <a:pPr marL="216000" lvl="0" indent="-216000">
              <a:lnSpc>
                <a:spcPct val="92000"/>
              </a:lnSpc>
              <a:spcBef>
                <a:spcPts val="1400"/>
              </a:spcBef>
              <a:buFont typeface="Arial" panose="020B0604020202020204" pitchFamily="34" charset="0"/>
              <a:buChar char="•"/>
            </a:pPr>
            <a:r>
              <a:rPr lang="fi-FI" sz="1400" dirty="0">
                <a:solidFill>
                  <a:prstClr val="black"/>
                </a:solidFill>
              </a:rPr>
              <a:t>Rahoituksen kohdentamisessa huomioidaan kaikissa väylämuodoissa elinkeinoelämän, liikenneturvallisuuden ja huoltovarmuuden sekä sotilaallisen liikkuvuuden prioriteetit sekä TEN-T-asetuksen mukaiset vaatimukset erityisesti eurooppalaisilla liikennekäytävillä</a:t>
            </a:r>
          </a:p>
          <a:p>
            <a:pPr marL="216000" lvl="0" indent="-216000">
              <a:lnSpc>
                <a:spcPct val="92000"/>
              </a:lnSpc>
              <a:spcBef>
                <a:spcPts val="1400"/>
              </a:spcBef>
              <a:buFont typeface="Arial" panose="020B0604020202020204" pitchFamily="34" charset="0"/>
              <a:buChar char="•"/>
            </a:pPr>
            <a:r>
              <a:rPr lang="fi-FI" sz="1400" dirty="0">
                <a:solidFill>
                  <a:prstClr val="black"/>
                </a:solidFill>
              </a:rPr>
              <a:t>Infran kehittämisessä huomioidaan yhteensovittaminen ostoliikennesopimuksiin tulevaisuudessa</a:t>
            </a:r>
          </a:p>
          <a:p>
            <a:pPr marL="216000" lvl="0" indent="-216000">
              <a:lnSpc>
                <a:spcPct val="92000"/>
              </a:lnSpc>
              <a:spcBef>
                <a:spcPts val="1400"/>
              </a:spcBef>
              <a:buFont typeface="Arial" panose="020B0604020202020204" pitchFamily="34" charset="0"/>
              <a:buChar char="•"/>
            </a:pPr>
            <a:r>
              <a:rPr lang="fi-FI" sz="1400" dirty="0">
                <a:solidFill>
                  <a:prstClr val="black"/>
                </a:solidFill>
              </a:rPr>
              <a:t>Nopeusrajoitusten tarkastelu</a:t>
            </a:r>
          </a:p>
        </p:txBody>
      </p:sp>
    </p:spTree>
    <p:extLst>
      <p:ext uri="{BB962C8B-B14F-4D97-AF65-F5344CB8AC3E}">
        <p14:creationId xmlns:p14="http://schemas.microsoft.com/office/powerpoint/2010/main" val="2797558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Meri- ja sisävesiliikenne sekä satamat</a:t>
            </a:r>
          </a:p>
        </p:txBody>
      </p:sp>
      <p:sp>
        <p:nvSpPr>
          <p:cNvPr id="3" name="Sisällön paikkamerkki 2"/>
          <p:cNvSpPr>
            <a:spLocks noGrp="1"/>
          </p:cNvSpPr>
          <p:nvPr>
            <p:ph idx="1"/>
          </p:nvPr>
        </p:nvSpPr>
        <p:spPr>
          <a:xfrm>
            <a:off x="348806" y="1785851"/>
            <a:ext cx="5303848" cy="4511400"/>
          </a:xfrm>
        </p:spPr>
        <p:txBody>
          <a:bodyPr vert="horz" lIns="0" tIns="0" rIns="0" bIns="0" rtlCol="0" anchor="t">
            <a:noAutofit/>
          </a:bodyPr>
          <a:lstStyle/>
          <a:p>
            <a:r>
              <a:rPr lang="fi-FI" sz="1400" dirty="0"/>
              <a:t>Vesiväylien kehittämisessä huomioidaan teollisuuden investoinnit ja niihin liittyvä merikuljetusten kasvu sekä erityisesti huoltovarmuuteen liittyvät priorisoidut tarpeet</a:t>
            </a:r>
          </a:p>
          <a:p>
            <a:r>
              <a:rPr lang="fi-FI" sz="1400" dirty="0"/>
              <a:t>Talvimerenkulun kehittäminen Ruotsin ja Viron kanssa palvelemaan Suomen elinkeinoelämän ja huoltovarmuuden kuljetustarpeita sekä jäänmurtajien uusimisohjelma, joka huomioidaan talousraamissa</a:t>
            </a:r>
          </a:p>
          <a:p>
            <a:r>
              <a:rPr lang="fi-FI" sz="1400" dirty="0"/>
              <a:t>Selvitys sisävesien kuljetusten käyttäjätarpeista</a:t>
            </a:r>
          </a:p>
          <a:p>
            <a:r>
              <a:rPr lang="fi-FI" sz="1400" dirty="0"/>
              <a:t>Huomioidaan merituulivoimapuistojen mahdolliset vaikutukset talvimerenkulun avustustarpeeseen</a:t>
            </a:r>
          </a:p>
          <a:p>
            <a:r>
              <a:rPr lang="fi-FI" sz="1400" dirty="0"/>
              <a:t>Selkeytystä merituulivoimahankkeiden koordinointiin, vaikutuksiin ja suunnitteluun sekä toimijoiden rooleihin</a:t>
            </a:r>
          </a:p>
          <a:p>
            <a:pPr marL="215900" indent="-215900"/>
            <a:r>
              <a:rPr lang="fi-FI" sz="1400" dirty="0">
                <a:cs typeface="Arial"/>
              </a:rPr>
              <a:t>Meriliikenteessä valtio ja muut toimijat edistävät meriliikenteen hallinnan digitaalisten toimintaympäristön kehittämistä.</a:t>
            </a:r>
            <a:endParaRPr lang="fi-FI" sz="1400" strike="sngStrike" dirty="0">
              <a:cs typeface="Arial"/>
            </a:endParaRPr>
          </a:p>
          <a:p>
            <a:endParaRPr lang="fi-FI" dirty="0">
              <a:cs typeface="Arial"/>
            </a:endParaRPr>
          </a:p>
        </p:txBody>
      </p:sp>
      <p:sp>
        <p:nvSpPr>
          <p:cNvPr id="4" name="Päivämäärän paikkamerkki 3"/>
          <p:cNvSpPr>
            <a:spLocks noGrp="1"/>
          </p:cNvSpPr>
          <p:nvPr>
            <p:ph type="dt" sz="half" idx="10"/>
          </p:nvPr>
        </p:nvSpPr>
        <p:spPr/>
        <p:txBody>
          <a:bodyPr/>
          <a:lstStyle/>
          <a:p>
            <a:fld id="{91EEF02A-D7A3-4E13-AE1B-190A07F052F5}" type="datetime1">
              <a:rPr lang="fi-FI" smtClean="0"/>
              <a:t>27.10.2024</a:t>
            </a:fld>
            <a:endParaRPr lang="fi-FI"/>
          </a:p>
        </p:txBody>
      </p:sp>
      <p:sp>
        <p:nvSpPr>
          <p:cNvPr id="5" name="Dian numeron paikkamerkki 4"/>
          <p:cNvSpPr>
            <a:spLocks noGrp="1"/>
          </p:cNvSpPr>
          <p:nvPr>
            <p:ph type="sldNum" sz="quarter" idx="12"/>
          </p:nvPr>
        </p:nvSpPr>
        <p:spPr/>
        <p:txBody>
          <a:bodyPr/>
          <a:lstStyle/>
          <a:p>
            <a:fld id="{31160B98-140E-4345-B1A3-2A7247C42973}" type="slidenum">
              <a:rPr lang="fi-FI" smtClean="0"/>
              <a:t>17</a:t>
            </a:fld>
            <a:endParaRPr lang="fi-FI"/>
          </a:p>
        </p:txBody>
      </p:sp>
      <p:sp>
        <p:nvSpPr>
          <p:cNvPr id="6" name="Suorakulmio 5"/>
          <p:cNvSpPr/>
          <p:nvPr/>
        </p:nvSpPr>
        <p:spPr>
          <a:xfrm>
            <a:off x="6115721" y="1721062"/>
            <a:ext cx="5536279" cy="4576189"/>
          </a:xfrm>
          <a:prstGeom prst="rect">
            <a:avLst/>
          </a:prstGeom>
        </p:spPr>
        <p:txBody>
          <a:bodyPr wrap="square">
            <a:spAutoFit/>
          </a:bodyPr>
          <a:lstStyle/>
          <a:p>
            <a:pPr marL="216000" lvl="0" indent="-216000">
              <a:lnSpc>
                <a:spcPct val="92000"/>
              </a:lnSpc>
              <a:spcBef>
                <a:spcPts val="1400"/>
              </a:spcBef>
              <a:buFont typeface="Arial" panose="020B0604020202020204" pitchFamily="34" charset="0"/>
              <a:buChar char="•"/>
            </a:pPr>
            <a:r>
              <a:rPr lang="fi-FI" sz="1400" dirty="0">
                <a:solidFill>
                  <a:prstClr val="black"/>
                </a:solidFill>
              </a:rPr>
              <a:t>Satamien korostunut roolin liikennejärjestelmän huoltovarmuuden varmistamisessa sekä satamien muuttuneen roolin energiahuollossa. Suomen ulkomaankaupan kuljetusten ja huoltovarmuuden vuoksi on ensisijaisen tärkeää huolehtia satamaverkoston tarkoituksenmukaisesta toiminnasta kaikissa olosuhteissa</a:t>
            </a:r>
          </a:p>
          <a:p>
            <a:pPr marL="216000" lvl="0" indent="-216000">
              <a:lnSpc>
                <a:spcPct val="92000"/>
              </a:lnSpc>
              <a:spcBef>
                <a:spcPts val="1400"/>
              </a:spcBef>
              <a:buFont typeface="Arial" panose="020B0604020202020204" pitchFamily="34" charset="0"/>
              <a:buChar char="•"/>
            </a:pPr>
            <a:r>
              <a:rPr lang="fi-FI" sz="1400" dirty="0">
                <a:solidFill>
                  <a:prstClr val="black"/>
                </a:solidFill>
              </a:rPr>
              <a:t>Valtio ja kunnat kehittävät satamien maantie- ja raideliikenneyhteyksiä osana toimintansa kokonaisuutta huomioiden myös varautumisen, valmiuden ja poikkeusolojen vaatimusten priorisoidut tarpeet. </a:t>
            </a:r>
          </a:p>
          <a:p>
            <a:pPr marL="216000" lvl="0" indent="-216000">
              <a:lnSpc>
                <a:spcPct val="92000"/>
              </a:lnSpc>
              <a:spcBef>
                <a:spcPts val="1400"/>
              </a:spcBef>
              <a:buFont typeface="Arial" panose="020B0604020202020204" pitchFamily="34" charset="0"/>
              <a:buChar char="•"/>
            </a:pPr>
            <a:r>
              <a:rPr lang="fi-FI" sz="1400" dirty="0">
                <a:solidFill>
                  <a:prstClr val="black"/>
                </a:solidFill>
              </a:rPr>
              <a:t>Satamien kansallinen määräysvalta varmistetaan osana kansallista huoltovarmuutta niin normaalioloissa, normaaliolojen häiriötilanteissa kuin poikkeusoloissa.  </a:t>
            </a:r>
          </a:p>
          <a:p>
            <a:pPr marL="216000" lvl="0" indent="-216000">
              <a:lnSpc>
                <a:spcPct val="92000"/>
              </a:lnSpc>
              <a:spcBef>
                <a:spcPts val="1400"/>
              </a:spcBef>
              <a:buFont typeface="Arial" panose="020B0604020202020204" pitchFamily="34" charset="0"/>
              <a:buChar char="•"/>
            </a:pPr>
            <a:r>
              <a:rPr lang="fi-FI" sz="1400" dirty="0">
                <a:solidFill>
                  <a:prstClr val="black"/>
                </a:solidFill>
              </a:rPr>
              <a:t>Satamat yhteistyössä valtion kanssa arvioivat TEN-T verkon ulkopuolisten satamien edellytyksiä nousta TEN-T-verkolle. </a:t>
            </a:r>
          </a:p>
          <a:p>
            <a:pPr marL="216000" lvl="0" indent="-216000">
              <a:lnSpc>
                <a:spcPct val="92000"/>
              </a:lnSpc>
              <a:spcBef>
                <a:spcPts val="1400"/>
              </a:spcBef>
              <a:buFont typeface="Arial" panose="020B0604020202020204" pitchFamily="34" charset="0"/>
              <a:buChar char="•"/>
            </a:pPr>
            <a:r>
              <a:rPr lang="fi-FI" sz="1400" dirty="0">
                <a:solidFill>
                  <a:prstClr val="black"/>
                </a:solidFill>
              </a:rPr>
              <a:t>Vaikutetaan EU-rahoituksen suuntaamiseen siten, että satamien sotilaallisen liikkuvuuden, huoltovarmuuden ja energiamurrosta vauhdittavien investointien EU-rahoitusmahdollisuudet varmistetaan. </a:t>
            </a:r>
          </a:p>
        </p:txBody>
      </p:sp>
    </p:spTree>
    <p:extLst>
      <p:ext uri="{BB962C8B-B14F-4D97-AF65-F5344CB8AC3E}">
        <p14:creationId xmlns:p14="http://schemas.microsoft.com/office/powerpoint/2010/main" val="931909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p:cNvSpPr>
            <a:spLocks noGrp="1"/>
          </p:cNvSpPr>
          <p:nvPr>
            <p:ph type="title"/>
          </p:nvPr>
        </p:nvSpPr>
        <p:spPr>
          <a:xfrm>
            <a:off x="539999" y="116073"/>
            <a:ext cx="9720000" cy="972000"/>
          </a:xfrm>
        </p:spPr>
        <p:txBody>
          <a:bodyPr/>
          <a:lstStyle/>
          <a:p>
            <a:r>
              <a:rPr lang="fi-FI" dirty="0"/>
              <a:t>Muiden hallinnoimat verkot (1/2)</a:t>
            </a:r>
          </a:p>
        </p:txBody>
      </p:sp>
      <p:sp>
        <p:nvSpPr>
          <p:cNvPr id="3" name="Sisällön paikkamerkki 2"/>
          <p:cNvSpPr>
            <a:spLocks noGrp="1"/>
          </p:cNvSpPr>
          <p:nvPr>
            <p:ph idx="1"/>
          </p:nvPr>
        </p:nvSpPr>
        <p:spPr>
          <a:xfrm>
            <a:off x="456872" y="1419237"/>
            <a:ext cx="11365861" cy="5628107"/>
          </a:xfrm>
        </p:spPr>
        <p:txBody>
          <a:bodyPr numCol="2"/>
          <a:lstStyle/>
          <a:p>
            <a:pPr marL="0" indent="0">
              <a:buNone/>
            </a:pPr>
            <a:r>
              <a:rPr lang="fi-FI" sz="1600" b="1" dirty="0"/>
              <a:t>Yksityistiet</a:t>
            </a:r>
          </a:p>
          <a:p>
            <a:r>
              <a:rPr lang="fi-FI" sz="1600" dirty="0"/>
              <a:t>Valtionavustusten määrärahataso keskimäärin noin 10 M€ /vuosi vuodesta 2029 eteenpäin</a:t>
            </a:r>
          </a:p>
          <a:p>
            <a:r>
              <a:rPr lang="fi-FI" sz="1600" dirty="0"/>
              <a:t>Selvitys maantielauttojen sekä yksityistielauttojen kriteereistä </a:t>
            </a:r>
          </a:p>
          <a:p>
            <a:pPr marL="0" indent="0">
              <a:buNone/>
            </a:pPr>
            <a:r>
              <a:rPr lang="fi-FI" sz="1600" b="1" dirty="0"/>
              <a:t>Katuverkko</a:t>
            </a:r>
          </a:p>
          <a:p>
            <a:r>
              <a:rPr lang="fi-FI" sz="1600" dirty="0"/>
              <a:t>Kunnat kehittävät katuverkkoa koskevien tietojen kattavuutta, laatua ja käytettävyyttä ja osallistuvat aktiivisesti yhteisten kansallisten toimintamallien ja prosessien kehitykseen</a:t>
            </a:r>
          </a:p>
          <a:p>
            <a:r>
              <a:rPr lang="fi-FI" sz="1600" dirty="0"/>
              <a:t>Selvitys katuverkkoa koskevien valtioavustuskäytäntöjen kehittämisestä </a:t>
            </a:r>
          </a:p>
          <a:p>
            <a:r>
              <a:rPr lang="fi-FI" sz="1600" dirty="0"/>
              <a:t>Liikkumisen ohjauksen avustus liikenneturvallisuutta, lasten ja nuorten liikkumista sekä kävelyä ja pyöräilyä edistäviin kohteisiin sekä alueellisen liikennejärjestelmäsuunnittelun tukemiseen</a:t>
            </a:r>
          </a:p>
          <a:p>
            <a:r>
              <a:rPr lang="fi-FI" sz="1600" dirty="0"/>
              <a:t>Valtio ja kunnat arvioivat keinoja kaupunkiseutujen kestävän yhdyskuntarakenteen kehittämiseksi </a:t>
            </a:r>
          </a:p>
          <a:p>
            <a:pPr marL="0" indent="0">
              <a:buNone/>
            </a:pPr>
            <a:r>
              <a:rPr lang="fi-FI" sz="1600" b="1" dirty="0"/>
              <a:t>Kävelyn ja pyöräilyn toimet</a:t>
            </a:r>
          </a:p>
          <a:p>
            <a:r>
              <a:rPr lang="fi-FI" sz="1600" dirty="0"/>
              <a:t>Valtionavustuksen määrärahataso keskimäärin noin 4 M€ /vuosi vuodesta 2029 eteenpäin</a:t>
            </a:r>
          </a:p>
          <a:p>
            <a:r>
              <a:rPr lang="fi-FI" sz="1600" dirty="0"/>
              <a:t>(Valtio toteuttaa myös kävelyä ja pyöräilyä edistäviä kohteita parantamisrahoituksella ja varmistaa riittävän kunnossapidon tason)</a:t>
            </a:r>
          </a:p>
          <a:p>
            <a:r>
              <a:rPr lang="fi-FI" sz="1600" dirty="0"/>
              <a:t>Kuntien yhteistyössä tekemät edistämisohjelmat</a:t>
            </a:r>
          </a:p>
          <a:p>
            <a:r>
              <a:rPr lang="fi-FI" sz="1600" dirty="0"/>
              <a:t>Kunnossapidon käytäntöjen kehittämien</a:t>
            </a:r>
          </a:p>
          <a:p>
            <a:r>
              <a:rPr lang="fi-FI" sz="1600" dirty="0"/>
              <a:t>Tietopohjan ja seurantatiedon kehittäminen</a:t>
            </a:r>
          </a:p>
          <a:p>
            <a:r>
              <a:rPr lang="fi-FI" sz="1600" dirty="0"/>
              <a:t>Selvitetään </a:t>
            </a:r>
            <a:r>
              <a:rPr lang="fi-FI" sz="1600" dirty="0" err="1"/>
              <a:t>Social</a:t>
            </a:r>
            <a:r>
              <a:rPr lang="fi-FI" sz="1600" dirty="0"/>
              <a:t> </a:t>
            </a:r>
            <a:r>
              <a:rPr lang="fi-FI" sz="1600" dirty="0" err="1"/>
              <a:t>Climate</a:t>
            </a:r>
            <a:r>
              <a:rPr lang="fi-FI" sz="1600" dirty="0"/>
              <a:t> </a:t>
            </a:r>
            <a:r>
              <a:rPr lang="fi-FI" sz="1600" dirty="0" err="1"/>
              <a:t>Fund</a:t>
            </a:r>
            <a:r>
              <a:rPr lang="fi-FI" sz="1600" dirty="0"/>
              <a:t>-rahoituksen rahoitusmahdollisuudet</a:t>
            </a:r>
          </a:p>
          <a:p>
            <a:r>
              <a:rPr lang="fi-FI" sz="1600" dirty="0"/>
              <a:t>Osana kansallisen kaupunkiliikenteen edistämisohjelmaa </a:t>
            </a:r>
            <a:r>
              <a:rPr lang="fi-FI" sz="1600" dirty="0">
                <a:ea typeface="Calibri" panose="020F0502020204030204" pitchFamily="34" charset="0"/>
                <a:cs typeface="Times New Roman" panose="02020603050405020304" pitchFamily="18" charset="0"/>
              </a:rPr>
              <a:t>kävelyn ja pyöräliikenteen edistämisen linjaukset </a:t>
            </a:r>
          </a:p>
          <a:p>
            <a:endParaRPr lang="fi-FI" sz="1600" dirty="0"/>
          </a:p>
          <a:p>
            <a:pPr marL="0" indent="0">
              <a:buNone/>
            </a:pPr>
            <a:endParaRPr lang="fi-FI" sz="1600" dirty="0"/>
          </a:p>
        </p:txBody>
      </p:sp>
      <p:sp>
        <p:nvSpPr>
          <p:cNvPr id="5" name="Päivämäärän paikkamerkki 4"/>
          <p:cNvSpPr>
            <a:spLocks noGrp="1"/>
          </p:cNvSpPr>
          <p:nvPr>
            <p:ph type="dt" sz="half" idx="10"/>
          </p:nvPr>
        </p:nvSpPr>
        <p:spPr/>
        <p:txBody>
          <a:bodyPr/>
          <a:lstStyle/>
          <a:p>
            <a:fld id="{91EEF02A-D7A3-4E13-AE1B-190A07F052F5}" type="datetime1">
              <a:rPr lang="fi-FI" smtClean="0"/>
              <a:t>27.10.2024</a:t>
            </a:fld>
            <a:endParaRPr lang="fi-FI"/>
          </a:p>
        </p:txBody>
      </p:sp>
      <p:sp>
        <p:nvSpPr>
          <p:cNvPr id="6" name="Dian numeron paikkamerkki 5"/>
          <p:cNvSpPr>
            <a:spLocks noGrp="1"/>
          </p:cNvSpPr>
          <p:nvPr>
            <p:ph type="sldNum" sz="quarter" idx="12"/>
          </p:nvPr>
        </p:nvSpPr>
        <p:spPr/>
        <p:txBody>
          <a:bodyPr/>
          <a:lstStyle/>
          <a:p>
            <a:fld id="{31160B98-140E-4345-B1A3-2A7247C42973}" type="slidenum">
              <a:rPr lang="fi-FI" smtClean="0"/>
              <a:t>18</a:t>
            </a:fld>
            <a:endParaRPr lang="fi-FI"/>
          </a:p>
        </p:txBody>
      </p:sp>
    </p:spTree>
    <p:extLst>
      <p:ext uri="{BB962C8B-B14F-4D97-AF65-F5344CB8AC3E}">
        <p14:creationId xmlns:p14="http://schemas.microsoft.com/office/powerpoint/2010/main" val="3228629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86ADEF-06CC-E67D-784C-890727D8995A}"/>
              </a:ext>
            </a:extLst>
          </p:cNvPr>
          <p:cNvSpPr>
            <a:spLocks noGrp="1"/>
          </p:cNvSpPr>
          <p:nvPr>
            <p:ph type="title"/>
          </p:nvPr>
        </p:nvSpPr>
        <p:spPr>
          <a:xfrm>
            <a:off x="540000" y="116469"/>
            <a:ext cx="9720000" cy="972000"/>
          </a:xfrm>
        </p:spPr>
        <p:txBody>
          <a:bodyPr/>
          <a:lstStyle/>
          <a:p>
            <a:br>
              <a:rPr lang="fi-FI" dirty="0"/>
            </a:br>
            <a:r>
              <a:rPr lang="fi-FI" dirty="0"/>
              <a:t>Tilannekuva: Lentoasemat</a:t>
            </a:r>
          </a:p>
        </p:txBody>
      </p:sp>
      <p:sp>
        <p:nvSpPr>
          <p:cNvPr id="3" name="Sisällön paikkamerkki 2">
            <a:extLst>
              <a:ext uri="{FF2B5EF4-FFF2-40B4-BE49-F238E27FC236}">
                <a16:creationId xmlns:a16="http://schemas.microsoft.com/office/drawing/2014/main" id="{B6B334CB-569F-65FC-2652-45784AA3D8C9}"/>
              </a:ext>
            </a:extLst>
          </p:cNvPr>
          <p:cNvSpPr>
            <a:spLocks noGrp="1"/>
          </p:cNvSpPr>
          <p:nvPr>
            <p:ph idx="1"/>
          </p:nvPr>
        </p:nvSpPr>
        <p:spPr>
          <a:xfrm>
            <a:off x="421246" y="1368772"/>
            <a:ext cx="7228047" cy="5238342"/>
          </a:xfrm>
        </p:spPr>
        <p:txBody>
          <a:bodyPr/>
          <a:lstStyle/>
          <a:p>
            <a:r>
              <a:rPr lang="fi-FI" sz="1400" dirty="0"/>
              <a:t>Suomessa on 24 lentoasemaa, joista 20 on Finavian omistuksessa ja Lappeenranta ja Enontekiö kunnan omistuksessa. Mikkelin ja Seinäjoen lentoasemat ovat myös Finavian ulkopuolisia lentoasemia eikä niillä ole säännöllistä reittiliikennettä. </a:t>
            </a:r>
          </a:p>
          <a:p>
            <a:pPr fontAlgn="base">
              <a:spcAft>
                <a:spcPct val="0"/>
              </a:spcAft>
            </a:pPr>
            <a:r>
              <a:rPr lang="fi-FI" altLang="fi-FI" sz="1400" dirty="0"/>
              <a:t>Ennen koronaa valtionyhtiö Finavia on tukenut maakuntakenttiä Helsinki-Vantaa lentokentän tuloilla, matkustajamäärän vähentyminen Helsinki-Vantaalla (korona, Venäjän ilmatilan sulku) on vaikuttanut merkittävästi Finavia kykyyn kattaa maakuntakenttien kuluja. </a:t>
            </a:r>
          </a:p>
          <a:p>
            <a:pPr fontAlgn="base">
              <a:spcAft>
                <a:spcPct val="0"/>
              </a:spcAft>
            </a:pPr>
            <a:r>
              <a:rPr lang="fi-FI" altLang="fi-FI" sz="1400" dirty="0"/>
              <a:t>Lentoliikenne on kriisien jälkeen palautunut Suomessa hitaasti verrattuna Euroopan maihin ja rakenteellisesti erilaiseksi kuin aikaisemmin:</a:t>
            </a:r>
          </a:p>
          <a:p>
            <a:pPr lvl="1" fontAlgn="base">
              <a:spcAft>
                <a:spcPct val="0"/>
              </a:spcAft>
            </a:pPr>
            <a:r>
              <a:rPr lang="fi-FI" altLang="fi-FI" sz="1400" dirty="0"/>
              <a:t>liikematkustus on pysyvästi vähentynyt etäkokousten ja yritysten säästöjen myötä</a:t>
            </a:r>
          </a:p>
          <a:p>
            <a:pPr lvl="1" fontAlgn="base">
              <a:spcAft>
                <a:spcPct val="0"/>
              </a:spcAft>
            </a:pPr>
            <a:r>
              <a:rPr lang="fi-FI" altLang="fi-FI" sz="1400" dirty="0"/>
              <a:t>matkustus painottuu enemmän vapaa-ajan matkailuun</a:t>
            </a:r>
          </a:p>
          <a:p>
            <a:pPr lvl="1" fontAlgn="base">
              <a:spcAft>
                <a:spcPct val="0"/>
              </a:spcAft>
            </a:pPr>
            <a:r>
              <a:rPr lang="fi-FI" altLang="fi-FI" sz="1400" dirty="0"/>
              <a:t>Lentoliikenne Lappiin on kasvanut</a:t>
            </a:r>
          </a:p>
          <a:p>
            <a:pPr lvl="0" fontAlgn="base">
              <a:spcAft>
                <a:spcPct val="0"/>
              </a:spcAft>
            </a:pPr>
            <a:endParaRPr lang="fi-FI" sz="1600" dirty="0">
              <a:solidFill>
                <a:prstClr val="black"/>
              </a:solidFill>
            </a:endParaRPr>
          </a:p>
          <a:p>
            <a:pPr marL="432000" lvl="1" indent="0" fontAlgn="base">
              <a:spcAft>
                <a:spcPct val="0"/>
              </a:spcAft>
              <a:buNone/>
            </a:pPr>
            <a:r>
              <a:rPr lang="fi-FI" altLang="fi-FI" sz="1600" b="1" dirty="0">
                <a:solidFill>
                  <a:srgbClr val="001E8C"/>
                </a:solidFill>
              </a:rPr>
              <a:t>-&gt; </a:t>
            </a:r>
            <a:r>
              <a:rPr lang="fi-FI" sz="1600" b="1" dirty="0">
                <a:solidFill>
                  <a:srgbClr val="001E8C"/>
                </a:solidFill>
              </a:rPr>
              <a:t>Verkoston palveluiden rahoitus on toteutettu Helsinki-Vantaan tuotoilla. Uudessa tilanteessa rahoitus ei ole kestävällä pohjalla. Nykyinen verkostoperiaate ei voi jatkua sellaisenaan.</a:t>
            </a:r>
            <a:endParaRPr lang="fi-FI" altLang="fi-FI" sz="1600" b="1" dirty="0">
              <a:solidFill>
                <a:srgbClr val="001E8C"/>
              </a:solidFill>
            </a:endParaRPr>
          </a:p>
          <a:p>
            <a:pPr fontAlgn="base">
              <a:spcAft>
                <a:spcPct val="0"/>
              </a:spcAft>
            </a:pPr>
            <a:endParaRPr lang="fi-FI" altLang="fi-FI" sz="1800" dirty="0"/>
          </a:p>
          <a:p>
            <a:endParaRPr lang="fi-FI" sz="1800" dirty="0"/>
          </a:p>
        </p:txBody>
      </p:sp>
      <p:sp>
        <p:nvSpPr>
          <p:cNvPr id="5" name="Päivämäärän paikkamerkki 4">
            <a:extLst>
              <a:ext uri="{FF2B5EF4-FFF2-40B4-BE49-F238E27FC236}">
                <a16:creationId xmlns:a16="http://schemas.microsoft.com/office/drawing/2014/main" id="{2870383A-A7B3-875B-380C-07FAB8566E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EEF02A-D7A3-4E13-AE1B-190A07F052F5}" type="datetime1">
              <a:rPr kumimoji="0" lang="fi-FI" sz="1100" b="0" i="0" u="none" strike="noStrike" kern="1200" cap="none" spc="0" normalizeH="0" baseline="0" noProof="0" smtClean="0">
                <a:ln>
                  <a:noFill/>
                </a:ln>
                <a:solidFill>
                  <a:srgbClr val="001E8C"/>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27.10.2024</a:t>
            </a:fld>
            <a:endParaRPr kumimoji="0" lang="fi-FI" sz="1100" b="0" i="0" u="none" strike="noStrike" kern="1200" cap="none" spc="0" normalizeH="0" baseline="0" noProof="0">
              <a:ln>
                <a:noFill/>
              </a:ln>
              <a:solidFill>
                <a:srgbClr val="001E8C"/>
              </a:solidFill>
              <a:effectLst/>
              <a:uLnTx/>
              <a:uFillTx/>
              <a:latin typeface="Arial"/>
              <a:ea typeface="+mn-ea"/>
              <a:cs typeface="+mn-cs"/>
            </a:endParaRPr>
          </a:p>
        </p:txBody>
      </p:sp>
      <p:sp>
        <p:nvSpPr>
          <p:cNvPr id="6" name="Dian numeron paikkamerkki 5">
            <a:extLst>
              <a:ext uri="{FF2B5EF4-FFF2-40B4-BE49-F238E27FC236}">
                <a16:creationId xmlns:a16="http://schemas.microsoft.com/office/drawing/2014/main" id="{DA9F2CEB-22DD-906B-B699-7B82829F4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60B98-140E-4345-B1A3-2A7247C42973}" type="slidenum">
              <a:rPr kumimoji="0" lang="fi-FI" sz="1100" b="0" i="0" u="none" strike="noStrike" kern="1200" cap="none" spc="0" normalizeH="0" baseline="0" noProof="0" smtClean="0">
                <a:ln>
                  <a:noFill/>
                </a:ln>
                <a:solidFill>
                  <a:srgbClr val="001E8C"/>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1100" b="0" i="0" u="none" strike="noStrike" kern="1200" cap="none" spc="0" normalizeH="0" baseline="0" noProof="0">
              <a:ln>
                <a:noFill/>
              </a:ln>
              <a:solidFill>
                <a:srgbClr val="001E8C"/>
              </a:solidFill>
              <a:effectLst/>
              <a:uLnTx/>
              <a:uFillTx/>
              <a:latin typeface="Arial"/>
              <a:ea typeface="+mn-ea"/>
              <a:cs typeface="+mn-cs"/>
            </a:endParaRPr>
          </a:p>
        </p:txBody>
      </p:sp>
      <p:pic>
        <p:nvPicPr>
          <p:cNvPr id="4" name="Kuva 3"/>
          <p:cNvPicPr>
            <a:picLocks noChangeAspect="1"/>
          </p:cNvPicPr>
          <p:nvPr/>
        </p:nvPicPr>
        <p:blipFill>
          <a:blip r:embed="rId2"/>
          <a:stretch>
            <a:fillRect/>
          </a:stretch>
        </p:blipFill>
        <p:spPr>
          <a:xfrm>
            <a:off x="7860332" y="1088469"/>
            <a:ext cx="3791668" cy="5130760"/>
          </a:xfrm>
          <a:prstGeom prst="rect">
            <a:avLst/>
          </a:prstGeom>
        </p:spPr>
      </p:pic>
      <p:sp>
        <p:nvSpPr>
          <p:cNvPr id="8" name="Tekstiruutu 7"/>
          <p:cNvSpPr txBox="1"/>
          <p:nvPr/>
        </p:nvSpPr>
        <p:spPr>
          <a:xfrm rot="1647360">
            <a:off x="8323920" y="1446256"/>
            <a:ext cx="914400" cy="914400"/>
          </a:xfrm>
          <a:prstGeom prst="rect">
            <a:avLst/>
          </a:prstGeom>
        </p:spPr>
        <p:txBody>
          <a:bodyPr vert="horz" wrap="none" lIns="0" tIns="0" rIns="0" bIns="0" rtlCol="0">
            <a:noAutofit/>
          </a:bodyPr>
          <a:lstStyle/>
          <a:p>
            <a:pPr marL="0" marR="0" lvl="0" indent="0" algn="l" defTabSz="914400" rtl="0" eaLnBrk="1" fontAlgn="auto" latinLnBrk="0" hangingPunct="1">
              <a:lnSpc>
                <a:spcPct val="92000"/>
              </a:lnSpc>
              <a:spcBef>
                <a:spcPts val="1400"/>
              </a:spcBef>
              <a:spcAft>
                <a:spcPts val="0"/>
              </a:spcAft>
              <a:buClrTx/>
              <a:buSzTx/>
              <a:buFontTx/>
              <a:buNone/>
              <a:tabLst/>
              <a:defRPr/>
            </a:pPr>
            <a:endParaRPr kumimoji="0" lang="fi-FI" sz="2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245426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7DE36-E5E1-C101-8C8A-D5E5E08DE6A7}"/>
              </a:ext>
            </a:extLst>
          </p:cNvPr>
          <p:cNvSpPr>
            <a:spLocks noGrp="1"/>
          </p:cNvSpPr>
          <p:nvPr>
            <p:ph type="title"/>
          </p:nvPr>
        </p:nvSpPr>
        <p:spPr/>
        <p:txBody>
          <a:bodyPr/>
          <a:lstStyle/>
          <a:p>
            <a:r>
              <a:rPr lang="en-GB" dirty="0" err="1"/>
              <a:t>Liikenne</a:t>
            </a:r>
            <a:r>
              <a:rPr lang="en-GB" dirty="0"/>
              <a:t> 12 -</a:t>
            </a:r>
            <a:r>
              <a:rPr lang="en-GB" dirty="0" err="1"/>
              <a:t>suunnitelman</a:t>
            </a:r>
            <a:r>
              <a:rPr lang="en-GB" dirty="0"/>
              <a:t> </a:t>
            </a:r>
            <a:r>
              <a:rPr lang="en-GB" dirty="0" err="1"/>
              <a:t>päivityksen</a:t>
            </a:r>
            <a:r>
              <a:rPr lang="en-GB" dirty="0"/>
              <a:t> </a:t>
            </a:r>
            <a:r>
              <a:rPr lang="en-GB" dirty="0" err="1"/>
              <a:t>tavoiteaikataulu</a:t>
            </a:r>
            <a:r>
              <a:rPr lang="en-GB" dirty="0"/>
              <a:t> </a:t>
            </a:r>
            <a:r>
              <a:rPr lang="en-GB" dirty="0" err="1"/>
              <a:t>ja</a:t>
            </a:r>
            <a:r>
              <a:rPr lang="en-GB" dirty="0"/>
              <a:t> </a:t>
            </a:r>
            <a:r>
              <a:rPr lang="en-GB" dirty="0" err="1"/>
              <a:t>valmisteluvaiheet</a:t>
            </a:r>
            <a:endParaRPr lang="en-FI" dirty="0"/>
          </a:p>
        </p:txBody>
      </p:sp>
      <p:sp>
        <p:nvSpPr>
          <p:cNvPr id="5" name="Date Placeholder 4">
            <a:extLst>
              <a:ext uri="{FF2B5EF4-FFF2-40B4-BE49-F238E27FC236}">
                <a16:creationId xmlns:a16="http://schemas.microsoft.com/office/drawing/2014/main" id="{54BDDC4F-22B7-FE58-0021-00F1118A46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EEF02A-D7A3-4E13-AE1B-190A07F052F5}" type="datetime1">
              <a:rPr kumimoji="0" lang="fi-FI" sz="1100" b="0" i="0" u="none" strike="noStrike" kern="1200" cap="none" spc="0" normalizeH="0" baseline="0" noProof="0" smtClean="0">
                <a:ln>
                  <a:noFill/>
                </a:ln>
                <a:solidFill>
                  <a:srgbClr val="001E8C"/>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27.10.2024</a:t>
            </a:fld>
            <a:endParaRPr kumimoji="0" lang="fi-FI" sz="1100" b="0" i="0" u="none" strike="noStrike" kern="1200" cap="none" spc="0" normalizeH="0" baseline="0" noProof="0">
              <a:ln>
                <a:noFill/>
              </a:ln>
              <a:solidFill>
                <a:srgbClr val="001E8C"/>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B0550BC5-7AD1-C2D5-851B-8F70A9905C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60B98-140E-4345-B1A3-2A7247C42973}" type="slidenum">
              <a:rPr kumimoji="0" lang="fi-FI" sz="1100" b="0" i="0" u="none" strike="noStrike" kern="1200" cap="none" spc="0" normalizeH="0" baseline="0" noProof="0" smtClean="0">
                <a:ln>
                  <a:noFill/>
                </a:ln>
                <a:solidFill>
                  <a:srgbClr val="001E8C"/>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i-FI" sz="1100" b="0" i="0" u="none" strike="noStrike" kern="1200" cap="none" spc="0" normalizeH="0" baseline="0" noProof="0">
              <a:ln>
                <a:noFill/>
              </a:ln>
              <a:solidFill>
                <a:srgbClr val="001E8C"/>
              </a:solidFill>
              <a:effectLst/>
              <a:uLnTx/>
              <a:uFillTx/>
              <a:latin typeface="Arial"/>
              <a:ea typeface="+mn-ea"/>
              <a:cs typeface="+mn-cs"/>
            </a:endParaRPr>
          </a:p>
        </p:txBody>
      </p:sp>
      <p:pic>
        <p:nvPicPr>
          <p:cNvPr id="8" name="Picture 7">
            <a:extLst>
              <a:ext uri="{FF2B5EF4-FFF2-40B4-BE49-F238E27FC236}">
                <a16:creationId xmlns:a16="http://schemas.microsoft.com/office/drawing/2014/main" id="{57EE61A6-1C1C-9839-FF4A-51B53D706420}"/>
              </a:ext>
            </a:extLst>
          </p:cNvPr>
          <p:cNvPicPr>
            <a:picLocks noChangeAspect="1"/>
          </p:cNvPicPr>
          <p:nvPr/>
        </p:nvPicPr>
        <p:blipFill>
          <a:blip r:embed="rId3"/>
          <a:stretch>
            <a:fillRect/>
          </a:stretch>
        </p:blipFill>
        <p:spPr>
          <a:xfrm>
            <a:off x="484341" y="1796071"/>
            <a:ext cx="11096454" cy="3943220"/>
          </a:xfrm>
          <a:prstGeom prst="rect">
            <a:avLst/>
          </a:prstGeom>
        </p:spPr>
      </p:pic>
      <p:sp>
        <p:nvSpPr>
          <p:cNvPr id="4" name="Nuoli: Oikea 3">
            <a:extLst>
              <a:ext uri="{FF2B5EF4-FFF2-40B4-BE49-F238E27FC236}">
                <a16:creationId xmlns:a16="http://schemas.microsoft.com/office/drawing/2014/main" id="{B3214785-E1F0-DEB4-1207-776C40B0FC50}"/>
              </a:ext>
            </a:extLst>
          </p:cNvPr>
          <p:cNvSpPr/>
          <p:nvPr/>
        </p:nvSpPr>
        <p:spPr>
          <a:xfrm rot="5400000">
            <a:off x="7459640" y="3625273"/>
            <a:ext cx="536256" cy="284816"/>
          </a:xfrm>
          <a:prstGeom prst="rightArrow">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92000"/>
              </a:lnSpc>
            </a:pPr>
            <a:endParaRPr lang="fi-FI" sz="200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95794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86ADEF-06CC-E67D-784C-890727D8995A}"/>
              </a:ext>
            </a:extLst>
          </p:cNvPr>
          <p:cNvSpPr>
            <a:spLocks noGrp="1"/>
          </p:cNvSpPr>
          <p:nvPr>
            <p:ph type="title"/>
          </p:nvPr>
        </p:nvSpPr>
        <p:spPr>
          <a:xfrm>
            <a:off x="540000" y="438686"/>
            <a:ext cx="9720000" cy="581191"/>
          </a:xfrm>
        </p:spPr>
        <p:txBody>
          <a:bodyPr/>
          <a:lstStyle/>
          <a:p>
            <a:br>
              <a:rPr lang="fi-FI" dirty="0"/>
            </a:br>
            <a:r>
              <a:rPr lang="fi-FI" dirty="0"/>
              <a:t>Lentoliikennetoimenpiteet</a:t>
            </a:r>
          </a:p>
        </p:txBody>
      </p:sp>
      <p:sp>
        <p:nvSpPr>
          <p:cNvPr id="3" name="Sisällön paikkamerkki 2">
            <a:extLst>
              <a:ext uri="{FF2B5EF4-FFF2-40B4-BE49-F238E27FC236}">
                <a16:creationId xmlns:a16="http://schemas.microsoft.com/office/drawing/2014/main" id="{B6B334CB-569F-65FC-2652-45784AA3D8C9}"/>
              </a:ext>
            </a:extLst>
          </p:cNvPr>
          <p:cNvSpPr>
            <a:spLocks noGrp="1"/>
          </p:cNvSpPr>
          <p:nvPr>
            <p:ph idx="1"/>
          </p:nvPr>
        </p:nvSpPr>
        <p:spPr>
          <a:xfrm>
            <a:off x="400885" y="1205345"/>
            <a:ext cx="11519566" cy="4790739"/>
          </a:xfrm>
        </p:spPr>
        <p:txBody>
          <a:bodyPr/>
          <a:lstStyle/>
          <a:p>
            <a:pPr lvl="0"/>
            <a:r>
              <a:rPr lang="fi-FI" sz="1400" dirty="0"/>
              <a:t>Kehitetään edelleen Helsinki-Vantaan </a:t>
            </a:r>
            <a:r>
              <a:rPr lang="fi-FI" sz="1400" dirty="0" err="1"/>
              <a:t>hub</a:t>
            </a:r>
            <a:r>
              <a:rPr lang="fi-FI" sz="1400" dirty="0"/>
              <a:t>-asemaa </a:t>
            </a:r>
            <a:r>
              <a:rPr lang="fi-FI" sz="1400" dirty="0" err="1"/>
              <a:t>Pohjois</a:t>
            </a:r>
            <a:r>
              <a:rPr lang="fi-FI" sz="1400" dirty="0"/>
              <a:t>-Euroopan ja Baltian </a:t>
            </a:r>
            <a:r>
              <a:rPr lang="fi-FI" sz="1400" dirty="0" err="1"/>
              <a:t>hubina</a:t>
            </a:r>
            <a:r>
              <a:rPr lang="fi-FI" sz="1400" dirty="0"/>
              <a:t>.</a:t>
            </a:r>
          </a:p>
          <a:p>
            <a:pPr lvl="0"/>
            <a:r>
              <a:rPr lang="fi-FI" sz="1400" dirty="0"/>
              <a:t>Hallitusohjelman mukaisesti säilytetään Finavian nykymuotoinen lentoasemaverkko ja muuta lentoasemaverkostoa kehitetään osana väyläverkkoa 2023-2027. </a:t>
            </a:r>
          </a:p>
          <a:p>
            <a:pPr lvl="0"/>
            <a:r>
              <a:rPr lang="fi-FI" sz="1400" dirty="0"/>
              <a:t>Turvataan </a:t>
            </a:r>
            <a:r>
              <a:rPr lang="fi-FI" sz="1400" b="1" dirty="0"/>
              <a:t>huoltovarmuuden, vientiteollisuuden ja matkailun</a:t>
            </a:r>
            <a:r>
              <a:rPr lang="fi-FI" sz="1400" dirty="0"/>
              <a:t> kannalta tärkeät lentoyhteydet tarvittaessa ostopalveluliikenteellä niillä reiteillä, joille markkinaehtoista liikennettä ei synny. Haetaan kaupunkeja </a:t>
            </a:r>
            <a:r>
              <a:rPr lang="fi-FI" sz="1400" b="1" dirty="0"/>
              <a:t>yhdenvertaisesti </a:t>
            </a:r>
            <a:r>
              <a:rPr lang="fi-FI" sz="1400" dirty="0"/>
              <a:t>kohtelevaa sopimusmallia. Maakuntalentojen ostopalveluliikenne valtion täysimääräisesti tukemana päättyy keväällä 2026. Hallitus tarkastelee Suomen sisäisen lentoliikenteen osalta kaupunkien saavutettavuutta yhdenvertaisuus huomioiden kevään 2025 puoliväliriihessä.</a:t>
            </a:r>
          </a:p>
          <a:p>
            <a:pPr lvl="0"/>
            <a:r>
              <a:rPr lang="fi-FI" sz="1400" dirty="0"/>
              <a:t>Pidemmällä aikavälillä lentoasemaverkoston laajuutta arvioidaan matkaketjujen näkökulmasta ottaen huomioon </a:t>
            </a:r>
            <a:r>
              <a:rPr lang="fi-FI" sz="1400" b="1" dirty="0"/>
              <a:t>uudet käyttövoimat ja mahdolliset uudet liiketoimintamallit</a:t>
            </a:r>
          </a:p>
          <a:p>
            <a:r>
              <a:rPr lang="fi-FI" sz="1400" dirty="0"/>
              <a:t>Valtio yhteistyössä lentoasemanpitäjien kanssa määrittelee </a:t>
            </a:r>
            <a:r>
              <a:rPr lang="fi-FI" sz="1400" b="1" dirty="0"/>
              <a:t>kriteerit valtakunnallisesti strategisesti tärkeille lentoasemille </a:t>
            </a:r>
            <a:r>
              <a:rPr lang="fi-FI" sz="1400" dirty="0"/>
              <a:t>vuoden 2025 loppuun mennessä. </a:t>
            </a:r>
            <a:r>
              <a:rPr lang="fi-FI" sz="1400" dirty="0" err="1"/>
              <a:t>Kriteeristössä</a:t>
            </a:r>
            <a:r>
              <a:rPr lang="fi-FI" sz="1400" dirty="0"/>
              <a:t> voidaan tarkastella esimerkiksi saavutettavuutta, matkustajamääriä, liikenteen kehitysnäkymiä, liikenteen luonnetta sekä alueellista merkitystä. Valtio arvioi mahdollisuutta määräaikaiseen valtionavustukseen, jotta lentoasemien liikenteen kehityspolut tulee varmistettua</a:t>
            </a:r>
          </a:p>
          <a:p>
            <a:pPr lvl="0"/>
            <a:r>
              <a:rPr lang="fi-FI" sz="1400" dirty="0"/>
              <a:t>Valtio yhteistyössä lentoasemanpitäjien kanssa määrittelee </a:t>
            </a:r>
            <a:r>
              <a:rPr lang="fi-FI" sz="1400" b="1" dirty="0"/>
              <a:t>kansallisesti strategiset lentoasemat </a:t>
            </a:r>
            <a:r>
              <a:rPr lang="fi-FI" sz="1400" dirty="0"/>
              <a:t>laaditun </a:t>
            </a:r>
            <a:r>
              <a:rPr lang="fi-FI" sz="1400" dirty="0" err="1"/>
              <a:t>kriteeristön</a:t>
            </a:r>
            <a:r>
              <a:rPr lang="fi-FI" sz="1400" dirty="0"/>
              <a:t> perusteella ja muodostaa näistä lentoasemista uuden lentoasemaverkoston.</a:t>
            </a:r>
          </a:p>
          <a:p>
            <a:pPr lvl="0"/>
            <a:r>
              <a:rPr lang="fi-FI" sz="1400" dirty="0"/>
              <a:t>Valtio laatii infra-avustuskokonaisuuden uudistamistarpeista selvityksen, ml. mahdollisuudet reagoida muuttuvaan lentoasemaverkostoon ja vaihtoehtoisten käyttövoimien jakeluinfran kehittämistarpeet.</a:t>
            </a:r>
          </a:p>
          <a:p>
            <a:pPr lvl="0"/>
            <a:r>
              <a:rPr lang="fi-FI" sz="1400" dirty="0"/>
              <a:t>Valtio laatii selvityksen keinoista alueittain, joiden avulla matkaketjuja voidaan eri liikennemuodoin parantaa lentoasemaverkoston ulkopuolelle jäävien lentoasemien vaikutusalueilta keskeisille, suuremmille lentoasemille. </a:t>
            </a:r>
          </a:p>
          <a:p>
            <a:endParaRPr lang="fi-FI" sz="1400" dirty="0"/>
          </a:p>
          <a:p>
            <a:endParaRPr lang="fi-FI" sz="1400" dirty="0"/>
          </a:p>
        </p:txBody>
      </p:sp>
      <p:sp>
        <p:nvSpPr>
          <p:cNvPr id="5" name="Päivämäärän paikkamerkki 4">
            <a:extLst>
              <a:ext uri="{FF2B5EF4-FFF2-40B4-BE49-F238E27FC236}">
                <a16:creationId xmlns:a16="http://schemas.microsoft.com/office/drawing/2014/main" id="{2870383A-A7B3-875B-380C-07FAB8566E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EEF02A-D7A3-4E13-AE1B-190A07F052F5}" type="datetime1">
              <a:rPr kumimoji="0" lang="fi-FI" sz="1100" b="0" i="0" u="none" strike="noStrike" kern="1200" cap="none" spc="0" normalizeH="0" baseline="0" noProof="0" smtClean="0">
                <a:ln>
                  <a:noFill/>
                </a:ln>
                <a:solidFill>
                  <a:srgbClr val="001E8C"/>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27.10.2024</a:t>
            </a:fld>
            <a:endParaRPr kumimoji="0" lang="fi-FI" sz="1100" b="0" i="0" u="none" strike="noStrike" kern="1200" cap="none" spc="0" normalizeH="0" baseline="0" noProof="0">
              <a:ln>
                <a:noFill/>
              </a:ln>
              <a:solidFill>
                <a:srgbClr val="001E8C"/>
              </a:solidFill>
              <a:effectLst/>
              <a:uLnTx/>
              <a:uFillTx/>
              <a:latin typeface="Arial"/>
              <a:ea typeface="+mn-ea"/>
              <a:cs typeface="+mn-cs"/>
            </a:endParaRPr>
          </a:p>
        </p:txBody>
      </p:sp>
      <p:sp>
        <p:nvSpPr>
          <p:cNvPr id="6" name="Dian numeron paikkamerkki 5">
            <a:extLst>
              <a:ext uri="{FF2B5EF4-FFF2-40B4-BE49-F238E27FC236}">
                <a16:creationId xmlns:a16="http://schemas.microsoft.com/office/drawing/2014/main" id="{DA9F2CEB-22DD-906B-B699-7B82829F4B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60B98-140E-4345-B1A3-2A7247C42973}" type="slidenum">
              <a:rPr kumimoji="0" lang="fi-FI" sz="1100" b="0" i="0" u="none" strike="noStrike" kern="1200" cap="none" spc="0" normalizeH="0" baseline="0" noProof="0" smtClean="0">
                <a:ln>
                  <a:noFill/>
                </a:ln>
                <a:solidFill>
                  <a:srgbClr val="001E8C"/>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i-FI" sz="1100" b="0" i="0" u="none" strike="noStrike" kern="1200" cap="none" spc="0" normalizeH="0" baseline="0" noProof="0">
              <a:ln>
                <a:noFill/>
              </a:ln>
              <a:solidFill>
                <a:srgbClr val="001E8C"/>
              </a:solidFill>
              <a:effectLst/>
              <a:uLnTx/>
              <a:uFillTx/>
              <a:latin typeface="Arial"/>
              <a:ea typeface="+mn-ea"/>
              <a:cs typeface="+mn-cs"/>
            </a:endParaRPr>
          </a:p>
        </p:txBody>
      </p:sp>
    </p:spTree>
    <p:extLst>
      <p:ext uri="{BB962C8B-B14F-4D97-AF65-F5344CB8AC3E}">
        <p14:creationId xmlns:p14="http://schemas.microsoft.com/office/powerpoint/2010/main" val="3277279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Henkilöliikenteen palvelut</a:t>
            </a:r>
          </a:p>
        </p:txBody>
      </p:sp>
      <p:sp>
        <p:nvSpPr>
          <p:cNvPr id="3" name="Sisällön paikkamerkki 2"/>
          <p:cNvSpPr>
            <a:spLocks noGrp="1"/>
          </p:cNvSpPr>
          <p:nvPr>
            <p:ph idx="1"/>
          </p:nvPr>
        </p:nvSpPr>
        <p:spPr>
          <a:xfrm>
            <a:off x="540000" y="1676400"/>
            <a:ext cx="5175000" cy="4587600"/>
          </a:xfrm>
        </p:spPr>
        <p:txBody>
          <a:bodyPr/>
          <a:lstStyle/>
          <a:p>
            <a:r>
              <a:rPr lang="fi-FI" sz="1600" dirty="0"/>
              <a:t>Valtionavustusten kriteerien ja mittareiden tarkastelu sekä koko joukkoliikenteen rahoituskokonaisuuden jaon tarkastelu kokonaisuutena </a:t>
            </a:r>
          </a:p>
          <a:p>
            <a:r>
              <a:rPr lang="fi-FI" sz="1600" dirty="0"/>
              <a:t>Valtio turvaa alueellisen ja paikallisen liikenteen vähimmäispalvelutason säilyttämistä. Lisäkustannukset ovat 10 M€ vuodessa </a:t>
            </a:r>
          </a:p>
          <a:p>
            <a:r>
              <a:rPr lang="fi-FI" sz="1600" dirty="0"/>
              <a:t>Kaukoliikenteen palveluiden kehityksen seuranta ja tarvittaessa palvelutasotavoitteiden päivitys</a:t>
            </a:r>
          </a:p>
          <a:p>
            <a:r>
              <a:rPr lang="fi-FI" sz="1600" dirty="0"/>
              <a:t>Pitkän aikavälin näkymä henkilöjunaliikenteen palvelujen kehittymiseen</a:t>
            </a:r>
          </a:p>
          <a:p>
            <a:r>
              <a:rPr lang="fi-FI" sz="1600" dirty="0"/>
              <a:t>Aikataulu- ja reittitietojen laadun ja kattavuuden parantaminen sekä yhteistyö lippu- ja maksujärjestelmien </a:t>
            </a:r>
            <a:r>
              <a:rPr lang="fi-FI" sz="1600" dirty="0" err="1"/>
              <a:t>yhteentoimivuuden</a:t>
            </a:r>
            <a:r>
              <a:rPr lang="fi-FI" sz="1600" dirty="0"/>
              <a:t> parantamiseksi</a:t>
            </a:r>
            <a:endParaRPr lang="fi-FI" sz="1600" strike="sngStrike" dirty="0">
              <a:solidFill>
                <a:srgbClr val="FFC000"/>
              </a:solidFill>
            </a:endParaRPr>
          </a:p>
        </p:txBody>
      </p:sp>
      <p:sp>
        <p:nvSpPr>
          <p:cNvPr id="4" name="Sisällön paikkamerkki 3"/>
          <p:cNvSpPr>
            <a:spLocks noGrp="1"/>
          </p:cNvSpPr>
          <p:nvPr>
            <p:ph idx="13"/>
          </p:nvPr>
        </p:nvSpPr>
        <p:spPr>
          <a:xfrm>
            <a:off x="6043613" y="1676400"/>
            <a:ext cx="5254308" cy="4462990"/>
          </a:xfrm>
        </p:spPr>
        <p:txBody>
          <a:bodyPr vert="horz" lIns="0" tIns="0" rIns="0" bIns="0" rtlCol="0" anchor="t">
            <a:noAutofit/>
          </a:bodyPr>
          <a:lstStyle/>
          <a:p>
            <a:r>
              <a:rPr lang="fi-FI" sz="1600" dirty="0">
                <a:latin typeface="Arial" panose="020B0604020202020204" pitchFamily="34" charset="0"/>
                <a:ea typeface="Times New Roman" panose="02020603050405020304" pitchFamily="18" charset="0"/>
                <a:cs typeface="Times New Roman" panose="02020603050405020304" pitchFamily="18" charset="0"/>
              </a:rPr>
              <a:t>Kunnat kehittävät keskeisiä henkilöliikenteen solmukohtia </a:t>
            </a:r>
            <a:r>
              <a:rPr lang="fi-FI" sz="1600" dirty="0"/>
              <a:t>kestävän liikkumisen keskuksiksi yhteistyössä muiden toimijoiden kanssa. Valtio selvittää asemapalveluiden järjestämiseen soveltuvia malleja.  </a:t>
            </a:r>
            <a:endParaRPr lang="fi-FI" sz="1600" dirty="0">
              <a:latin typeface="Arial" panose="020B0604020202020204" pitchFamily="34" charset="0"/>
              <a:ea typeface="Times New Roman" panose="02020603050405020304" pitchFamily="18" charset="0"/>
              <a:cs typeface="Times New Roman" panose="02020603050405020304" pitchFamily="18" charset="0"/>
            </a:endParaRPr>
          </a:p>
          <a:p>
            <a:r>
              <a:rPr lang="fi-FI" sz="1600" dirty="0"/>
              <a:t>Liityntäpysäköinnin huomioiminen osana matkaketjujen kehittämistä, pysäköintipolitiikka tiiviiksi osaksi alueellista ja seudullista </a:t>
            </a:r>
            <a:r>
              <a:rPr lang="fi-FI" sz="1600" dirty="0" err="1"/>
              <a:t>lj</a:t>
            </a:r>
            <a:r>
              <a:rPr lang="fi-FI" sz="1600" dirty="0"/>
              <a:t>-työtä</a:t>
            </a:r>
          </a:p>
          <a:p>
            <a:r>
              <a:rPr lang="fi-FI" sz="1600" dirty="0"/>
              <a:t>Julkisesti tuettujen kuljetusten kehittäminen kokonaisuutena</a:t>
            </a:r>
          </a:p>
          <a:p>
            <a:r>
              <a:rPr lang="fi-FI" sz="1600" dirty="0"/>
              <a:t>Yhteysalusliikenteen määrärahalisäys 2 M€ vuodessa (tarvittaessa) vuodesta 2029.</a:t>
            </a:r>
          </a:p>
          <a:p>
            <a:r>
              <a:rPr lang="fi-FI" sz="1600" dirty="0"/>
              <a:t>Osana maa- ja metsätalousministeriön vetämää saaristolain uudistamishanketta laaditaan  yhteysalusliikenteelle yhtenäiset järjestämisperusteet, jotka ottavat kantaa reitteihin, alusten vuorotiheyteen ja aikatauluun sekä alusten teknisiin ominaisuuksiin.</a:t>
            </a:r>
          </a:p>
        </p:txBody>
      </p:sp>
      <p:sp>
        <p:nvSpPr>
          <p:cNvPr id="5" name="Päivämäärän paikkamerkki 4"/>
          <p:cNvSpPr>
            <a:spLocks noGrp="1"/>
          </p:cNvSpPr>
          <p:nvPr>
            <p:ph type="dt" sz="half" idx="10"/>
          </p:nvPr>
        </p:nvSpPr>
        <p:spPr/>
        <p:txBody>
          <a:bodyPr/>
          <a:lstStyle/>
          <a:p>
            <a:fld id="{91EEF02A-D7A3-4E13-AE1B-190A07F052F5}" type="datetime1">
              <a:rPr lang="fi-FI" smtClean="0"/>
              <a:t>27.10.2024</a:t>
            </a:fld>
            <a:endParaRPr lang="fi-FI" dirty="0"/>
          </a:p>
        </p:txBody>
      </p:sp>
      <p:sp>
        <p:nvSpPr>
          <p:cNvPr id="6" name="Dian numeron paikkamerkki 5"/>
          <p:cNvSpPr>
            <a:spLocks noGrp="1"/>
          </p:cNvSpPr>
          <p:nvPr>
            <p:ph type="sldNum" sz="quarter" idx="12"/>
          </p:nvPr>
        </p:nvSpPr>
        <p:spPr/>
        <p:txBody>
          <a:bodyPr/>
          <a:lstStyle/>
          <a:p>
            <a:fld id="{31160B98-140E-4345-B1A3-2A7247C42973}" type="slidenum">
              <a:rPr lang="fi-FI" smtClean="0"/>
              <a:t>21</a:t>
            </a:fld>
            <a:endParaRPr lang="fi-FI"/>
          </a:p>
        </p:txBody>
      </p:sp>
    </p:spTree>
    <p:extLst>
      <p:ext uri="{BB962C8B-B14F-4D97-AF65-F5344CB8AC3E}">
        <p14:creationId xmlns:p14="http://schemas.microsoft.com/office/powerpoint/2010/main" val="1797931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Kuljetukset ja logistiikka</a:t>
            </a:r>
          </a:p>
        </p:txBody>
      </p:sp>
      <p:sp>
        <p:nvSpPr>
          <p:cNvPr id="3" name="Sisällön paikkamerkki 2"/>
          <p:cNvSpPr>
            <a:spLocks noGrp="1"/>
          </p:cNvSpPr>
          <p:nvPr>
            <p:ph idx="1"/>
          </p:nvPr>
        </p:nvSpPr>
        <p:spPr>
          <a:xfrm>
            <a:off x="540001" y="1796329"/>
            <a:ext cx="5016000" cy="4320000"/>
          </a:xfrm>
        </p:spPr>
        <p:txBody>
          <a:bodyPr/>
          <a:lstStyle/>
          <a:p>
            <a:r>
              <a:rPr lang="fi-FI" sz="1600" dirty="0"/>
              <a:t>Teollisuuspoliittisen strategian kytkentä</a:t>
            </a:r>
          </a:p>
          <a:p>
            <a:r>
              <a:rPr lang="fi-FI" sz="1600" dirty="0"/>
              <a:t>Varautuminen liikennejärjestelmän häiriötilanteisiin Yhteiskunnan turvallisuusstrategian mukaisesti</a:t>
            </a:r>
          </a:p>
          <a:p>
            <a:r>
              <a:rPr lang="fi-FI" sz="1600" dirty="0"/>
              <a:t>Liikennejärjestelmän kyberturvallisuutta ja tietosuojaa ylläpidetään ja kehitetään viranomaisten ja elinkeinoelämän yhteistyönä sekä huomioiden mm. teknologia- ja uhkaympäristökehitys.</a:t>
            </a:r>
          </a:p>
          <a:p>
            <a:r>
              <a:rPr lang="fi-FI" sz="1600" dirty="0"/>
              <a:t>Logistiikan digitalisaation periaatepäätöksen toimenpiteiden toteutumisen edistäminen: logistiikan tilannekuvatieto, edellytykset tiedonvaihtoa edistävien välitysalustojen toiminnalle sekä tiedon jaon ja hyödyntämisen periaatteet.</a:t>
            </a:r>
          </a:p>
        </p:txBody>
      </p:sp>
      <p:sp>
        <p:nvSpPr>
          <p:cNvPr id="5" name="Päivämäärän paikkamerkki 4"/>
          <p:cNvSpPr>
            <a:spLocks noGrp="1"/>
          </p:cNvSpPr>
          <p:nvPr>
            <p:ph type="dt" sz="half" idx="10"/>
          </p:nvPr>
        </p:nvSpPr>
        <p:spPr/>
        <p:txBody>
          <a:bodyPr/>
          <a:lstStyle/>
          <a:p>
            <a:fld id="{91EEF02A-D7A3-4E13-AE1B-190A07F052F5}" type="datetime1">
              <a:rPr lang="fi-FI" smtClean="0"/>
              <a:t>27.10.2024</a:t>
            </a:fld>
            <a:endParaRPr lang="fi-FI"/>
          </a:p>
        </p:txBody>
      </p:sp>
      <p:sp>
        <p:nvSpPr>
          <p:cNvPr id="6" name="Dian numeron paikkamerkki 5"/>
          <p:cNvSpPr>
            <a:spLocks noGrp="1"/>
          </p:cNvSpPr>
          <p:nvPr>
            <p:ph type="sldNum" sz="quarter" idx="12"/>
          </p:nvPr>
        </p:nvSpPr>
        <p:spPr/>
        <p:txBody>
          <a:bodyPr/>
          <a:lstStyle/>
          <a:p>
            <a:fld id="{31160B98-140E-4345-B1A3-2A7247C42973}" type="slidenum">
              <a:rPr lang="fi-FI" smtClean="0"/>
              <a:t>22</a:t>
            </a:fld>
            <a:endParaRPr lang="fi-FI"/>
          </a:p>
        </p:txBody>
      </p:sp>
      <p:sp>
        <p:nvSpPr>
          <p:cNvPr id="4" name="Tekstiruutu 3"/>
          <p:cNvSpPr txBox="1"/>
          <p:nvPr/>
        </p:nvSpPr>
        <p:spPr>
          <a:xfrm>
            <a:off x="6553200" y="1930400"/>
            <a:ext cx="5098800" cy="3826933"/>
          </a:xfrm>
          <a:prstGeom prst="rect">
            <a:avLst/>
          </a:prstGeom>
        </p:spPr>
        <p:txBody>
          <a:bodyPr vert="horz" wrap="square" lIns="0" tIns="0" rIns="0" bIns="0" rtlCol="0">
            <a:noAutofit/>
          </a:bodyPr>
          <a:lstStyle/>
          <a:p>
            <a:pPr marL="0" indent="0" algn="l">
              <a:lnSpc>
                <a:spcPct val="92000"/>
              </a:lnSpc>
              <a:spcBef>
                <a:spcPts val="1400"/>
              </a:spcBef>
              <a:buNone/>
            </a:pPr>
            <a:endParaRPr lang="fi-FI" sz="2000" dirty="0" err="1">
              <a:solidFill>
                <a:srgbClr val="000000"/>
              </a:solidFill>
            </a:endParaRPr>
          </a:p>
        </p:txBody>
      </p:sp>
      <p:sp>
        <p:nvSpPr>
          <p:cNvPr id="7" name="Suorakulmio 6"/>
          <p:cNvSpPr/>
          <p:nvPr/>
        </p:nvSpPr>
        <p:spPr>
          <a:xfrm>
            <a:off x="6096000" y="1610070"/>
            <a:ext cx="6096000" cy="4031873"/>
          </a:xfrm>
          <a:prstGeom prst="rect">
            <a:avLst/>
          </a:prstGeom>
        </p:spPr>
        <p:txBody>
          <a:bodyPr>
            <a:spAutoFit/>
          </a:bodyPr>
          <a:lstStyle/>
          <a:p>
            <a:pPr marL="285750" indent="-285750">
              <a:buFont typeface="Arial" panose="020B0604020202020204" pitchFamily="34" charset="0"/>
              <a:buChar char="•"/>
            </a:pPr>
            <a:endParaRPr lang="fi-FI" sz="1600" dirty="0"/>
          </a:p>
          <a:p>
            <a:pPr marL="285750" indent="-285750">
              <a:buFont typeface="Arial" panose="020B0604020202020204" pitchFamily="34" charset="0"/>
              <a:buChar char="•"/>
            </a:pPr>
            <a:r>
              <a:rPr lang="fi-FI" sz="1600" dirty="0"/>
              <a:t>TEN-T-asetuksen mukaisen multimodaaleja rahtiterminaaleja koskevan markkina- ja ennakointianalyysin yhteistyössä toimijoiden kanssa. </a:t>
            </a:r>
          </a:p>
          <a:p>
            <a:endParaRPr lang="fi-FI" sz="1600" dirty="0"/>
          </a:p>
          <a:p>
            <a:pPr marL="285750" indent="-285750">
              <a:buFont typeface="Arial" panose="020B0604020202020204" pitchFamily="34" charset="0"/>
              <a:buChar char="•"/>
            </a:pPr>
            <a:r>
              <a:rPr lang="fi-FI" sz="1600" dirty="0"/>
              <a:t>Valtio (Traficom ja Väylävirasto) selvittää erikoiskuljetuksiin soveltuvan tieverkon kehittämistarpeita huomioiden mittoja ja massoja koskevan direktiivin neuvottelutuloksen. </a:t>
            </a:r>
          </a:p>
          <a:p>
            <a:pPr marL="285750" indent="-285750">
              <a:buFont typeface="Arial" panose="020B0604020202020204" pitchFamily="34" charset="0"/>
              <a:buChar char="•"/>
            </a:pPr>
            <a:endParaRPr lang="fi-FI" sz="1600" dirty="0"/>
          </a:p>
          <a:p>
            <a:pPr marL="285750" indent="-285750">
              <a:buFont typeface="Arial" panose="020B0604020202020204" pitchFamily="34" charset="0"/>
              <a:buChar char="•"/>
            </a:pPr>
            <a:r>
              <a:rPr lang="fi-FI" sz="1600" dirty="0"/>
              <a:t>Valtio pyrkii pitkäjänteisesti matkailun edellytysten ja kansainvälisen saavutettavuuden parantamiseen muun muassa kansainvälisin lentoliikennesopimuksin.</a:t>
            </a:r>
          </a:p>
          <a:p>
            <a:endParaRPr lang="fi-FI" sz="1600" dirty="0"/>
          </a:p>
          <a:p>
            <a:pPr marL="285750" indent="-285750">
              <a:buFont typeface="Arial" panose="020B0604020202020204" pitchFamily="34" charset="0"/>
              <a:buChar char="•"/>
            </a:pPr>
            <a:r>
              <a:rPr lang="fi-FI" sz="1600" dirty="0"/>
              <a:t>Tarkastellaan lentoyhtiöihin liittyvien investointien vapauttamista niiden kilpailukyvyn vahvistamiseksi</a:t>
            </a:r>
          </a:p>
          <a:p>
            <a:pPr marL="285750" indent="-285750">
              <a:buFont typeface="Arial" panose="020B0604020202020204" pitchFamily="34" charset="0"/>
              <a:buChar char="•"/>
            </a:pPr>
            <a:endParaRPr lang="fi-FI" sz="1600" dirty="0"/>
          </a:p>
        </p:txBody>
      </p:sp>
    </p:spTree>
    <p:extLst>
      <p:ext uri="{BB962C8B-B14F-4D97-AF65-F5344CB8AC3E}">
        <p14:creationId xmlns:p14="http://schemas.microsoft.com/office/powerpoint/2010/main" val="4132757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Liikenteen digitaalisen ja teknologisen toimintaympäristön kehittäminen</a:t>
            </a:r>
          </a:p>
        </p:txBody>
      </p:sp>
      <p:sp>
        <p:nvSpPr>
          <p:cNvPr id="3" name="Sisällön paikkamerkki 2"/>
          <p:cNvSpPr>
            <a:spLocks noGrp="1"/>
          </p:cNvSpPr>
          <p:nvPr>
            <p:ph idx="1"/>
          </p:nvPr>
        </p:nvSpPr>
        <p:spPr>
          <a:xfrm>
            <a:off x="391889" y="1981199"/>
            <a:ext cx="4951636" cy="4282800"/>
          </a:xfrm>
        </p:spPr>
        <p:txBody>
          <a:bodyPr vert="horz" lIns="0" tIns="0" rIns="0" bIns="0" rtlCol="0" anchor="t">
            <a:noAutofit/>
          </a:bodyPr>
          <a:lstStyle/>
          <a:p>
            <a:pPr marL="215900" indent="-215900"/>
            <a:r>
              <a:rPr lang="fi-FI" sz="1600" dirty="0"/>
              <a:t>Liikenteen omaisuudenhallinnan, liikenteenhallinnan ja liikenteen palveluiden kehittämistä varten parannetaan </a:t>
            </a:r>
            <a:r>
              <a:rPr lang="fi-FI" sz="1600" dirty="0" err="1"/>
              <a:t>yhteentoimivaa</a:t>
            </a:r>
            <a:r>
              <a:rPr lang="fi-FI" sz="1600" dirty="0"/>
              <a:t> tiedon hallintaa. Tuetaan vakioitujen toimintatapojen kansallista käyttöönottoa ja arvioidaan lainsäädännöllisiä muutostarpeita. Pitkän aikavälin tavoitteena on muodostaa liikennejärjestelmästä digitaalinen kaksonen. </a:t>
            </a:r>
          </a:p>
          <a:p>
            <a:pPr marL="0" indent="0">
              <a:buNone/>
            </a:pPr>
            <a:endParaRPr lang="fi-FI" dirty="0"/>
          </a:p>
          <a:p>
            <a:r>
              <a:rPr lang="fi-FI" sz="1600" dirty="0"/>
              <a:t>Liikenteen tietoekosysteemissä edistetään aktiivista vuoropuhelua, uusien teknisten ratkaisuiden käyttöönottoa sekä toimijoiden välisen luottamuksen vahvistumista liikenteen, liikkumisen ja logistiikan uutta digitaalista toimintaympäristöä luotaessa. </a:t>
            </a:r>
          </a:p>
        </p:txBody>
      </p:sp>
      <p:sp>
        <p:nvSpPr>
          <p:cNvPr id="4" name="Päivämäärän paikkamerkki 3"/>
          <p:cNvSpPr>
            <a:spLocks noGrp="1"/>
          </p:cNvSpPr>
          <p:nvPr>
            <p:ph type="dt" sz="half" idx="10"/>
          </p:nvPr>
        </p:nvSpPr>
        <p:spPr/>
        <p:txBody>
          <a:bodyPr/>
          <a:lstStyle/>
          <a:p>
            <a:fld id="{91EEF02A-D7A3-4E13-AE1B-190A07F052F5}" type="datetime1">
              <a:rPr lang="fi-FI" smtClean="0"/>
              <a:t>27.10.2024</a:t>
            </a:fld>
            <a:endParaRPr lang="fi-FI" dirty="0"/>
          </a:p>
        </p:txBody>
      </p:sp>
      <p:sp>
        <p:nvSpPr>
          <p:cNvPr id="5" name="Dian numeron paikkamerkki 4"/>
          <p:cNvSpPr>
            <a:spLocks noGrp="1"/>
          </p:cNvSpPr>
          <p:nvPr>
            <p:ph type="sldNum" sz="quarter" idx="12"/>
          </p:nvPr>
        </p:nvSpPr>
        <p:spPr/>
        <p:txBody>
          <a:bodyPr/>
          <a:lstStyle/>
          <a:p>
            <a:fld id="{31160B98-140E-4345-B1A3-2A7247C42973}" type="slidenum">
              <a:rPr lang="fi-FI" smtClean="0"/>
              <a:t>23</a:t>
            </a:fld>
            <a:endParaRPr lang="fi-FI"/>
          </a:p>
        </p:txBody>
      </p:sp>
      <p:sp>
        <p:nvSpPr>
          <p:cNvPr id="6" name="Tekstiruutu 5"/>
          <p:cNvSpPr txBox="1"/>
          <p:nvPr/>
        </p:nvSpPr>
        <p:spPr>
          <a:xfrm>
            <a:off x="5520266" y="1981199"/>
            <a:ext cx="4739733" cy="4455459"/>
          </a:xfrm>
          <a:prstGeom prst="rect">
            <a:avLst/>
          </a:prstGeom>
        </p:spPr>
        <p:txBody>
          <a:bodyPr vert="horz" wrap="square" lIns="0" tIns="0" rIns="0" bIns="0" rtlCol="0">
            <a:noAutofit/>
          </a:bodyPr>
          <a:lstStyle/>
          <a:p>
            <a:pPr marL="215900" lvl="0" indent="-215900">
              <a:lnSpc>
                <a:spcPct val="92000"/>
              </a:lnSpc>
              <a:spcBef>
                <a:spcPts val="1400"/>
              </a:spcBef>
              <a:buFont typeface="Arial" panose="020B0604020202020204" pitchFamily="34" charset="0"/>
              <a:buChar char="•"/>
            </a:pPr>
            <a:r>
              <a:rPr lang="fi-FI" sz="1600" dirty="0">
                <a:solidFill>
                  <a:prstClr val="black"/>
                </a:solidFill>
              </a:rPr>
              <a:t>Valtio arvioi ja toteuttaa sääntelyyn ja infrastruktuuriin automaatiokehityksestä aiheutuvia muutostarpeita ja seuraa automaation kehitystä kaikissa kulkumuodoissa. Automaatiokehityksen EU- ja </a:t>
            </a:r>
            <a:r>
              <a:rPr lang="fi-FI" sz="1600" dirty="0" err="1">
                <a:solidFill>
                  <a:prstClr val="black"/>
                </a:solidFill>
              </a:rPr>
              <a:t>kv</a:t>
            </a:r>
            <a:r>
              <a:rPr lang="fi-FI" sz="1600" dirty="0">
                <a:solidFill>
                  <a:prstClr val="black"/>
                </a:solidFill>
              </a:rPr>
              <a:t>-sääntelyyn vaikutetaan proaktiivisesti.</a:t>
            </a:r>
          </a:p>
          <a:p>
            <a:pPr lvl="0">
              <a:lnSpc>
                <a:spcPct val="92000"/>
              </a:lnSpc>
              <a:spcBef>
                <a:spcPts val="1400"/>
              </a:spcBef>
            </a:pPr>
            <a:endParaRPr lang="fi-FI" sz="1600" dirty="0">
              <a:solidFill>
                <a:prstClr val="black"/>
              </a:solidFill>
              <a:cs typeface="Arial"/>
            </a:endParaRPr>
          </a:p>
          <a:p>
            <a:pPr lvl="0">
              <a:lnSpc>
                <a:spcPct val="92000"/>
              </a:lnSpc>
              <a:spcBef>
                <a:spcPts val="1400"/>
              </a:spcBef>
            </a:pPr>
            <a:endParaRPr lang="fi-FI" sz="1600" dirty="0">
              <a:solidFill>
                <a:prstClr val="black"/>
              </a:solidFill>
              <a:cs typeface="Arial"/>
            </a:endParaRPr>
          </a:p>
          <a:p>
            <a:pPr marL="215900" lvl="0" indent="-215900">
              <a:lnSpc>
                <a:spcPct val="92000"/>
              </a:lnSpc>
              <a:spcBef>
                <a:spcPts val="1400"/>
              </a:spcBef>
              <a:buFont typeface="Arial" panose="020B0604020202020204" pitchFamily="34" charset="0"/>
              <a:buChar char="•"/>
            </a:pPr>
            <a:r>
              <a:rPr lang="fi-FI" sz="1600" dirty="0">
                <a:solidFill>
                  <a:prstClr val="black"/>
                </a:solidFill>
              </a:rPr>
              <a:t>Kunta- ja joukkoliikennetoimijat tunnistavat ja hyödyntävät liikenteen </a:t>
            </a:r>
            <a:r>
              <a:rPr lang="fi-FI" sz="1600" dirty="0" err="1">
                <a:solidFill>
                  <a:prstClr val="black"/>
                </a:solidFill>
              </a:rPr>
              <a:t>digitalisaatio</a:t>
            </a:r>
            <a:r>
              <a:rPr lang="fi-FI" sz="1600" dirty="0">
                <a:solidFill>
                  <a:prstClr val="black"/>
                </a:solidFill>
              </a:rPr>
              <a:t>- ja automaatiokehityksen mahdollistaman potentiaalin ja niiden edellyttämiä muutoksia sekä kehittävät esimerkiksi joukkoliikenteen järjestämistä ja rakennetun ympäristön suunnittelua näiden mukaisesti. </a:t>
            </a:r>
            <a:endParaRPr lang="fi-FI" sz="1600" dirty="0">
              <a:solidFill>
                <a:prstClr val="black"/>
              </a:solidFill>
              <a:cs typeface="Arial"/>
            </a:endParaRPr>
          </a:p>
        </p:txBody>
      </p:sp>
    </p:spTree>
    <p:extLst>
      <p:ext uri="{BB962C8B-B14F-4D97-AF65-F5344CB8AC3E}">
        <p14:creationId xmlns:p14="http://schemas.microsoft.com/office/powerpoint/2010/main" val="3710521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p:cNvSpPr>
            <a:spLocks noGrp="1"/>
          </p:cNvSpPr>
          <p:nvPr>
            <p:ph type="title"/>
          </p:nvPr>
        </p:nvSpPr>
        <p:spPr>
          <a:xfrm>
            <a:off x="656114" y="257257"/>
            <a:ext cx="9720000" cy="972000"/>
          </a:xfrm>
        </p:spPr>
        <p:txBody>
          <a:bodyPr/>
          <a:lstStyle/>
          <a:p>
            <a:r>
              <a:rPr lang="fi-FI" dirty="0"/>
              <a:t>Valtion budjetin ulkopuolinen rahoitus</a:t>
            </a:r>
          </a:p>
        </p:txBody>
      </p:sp>
      <p:sp>
        <p:nvSpPr>
          <p:cNvPr id="4" name="Sisällön paikkamerkki 3"/>
          <p:cNvSpPr>
            <a:spLocks noGrp="1"/>
          </p:cNvSpPr>
          <p:nvPr>
            <p:ph idx="13"/>
          </p:nvPr>
        </p:nvSpPr>
        <p:spPr>
          <a:xfrm>
            <a:off x="540000" y="1659184"/>
            <a:ext cx="9302269" cy="4777475"/>
          </a:xfrm>
        </p:spPr>
        <p:txBody>
          <a:bodyPr/>
          <a:lstStyle/>
          <a:p>
            <a:r>
              <a:rPr lang="fi-FI" sz="1600" dirty="0"/>
              <a:t>Sopimuksellisen yhteisrahoituksen edistäminen, kun hankkeen hyödyt rajautuvat alueellisesti tai yksittäisille toimijoille</a:t>
            </a:r>
          </a:p>
          <a:p>
            <a:r>
              <a:rPr lang="fi-FI" sz="1600" dirty="0"/>
              <a:t>Suomen painopisteet mahdolliselle CEF III-rahoitusohjelmalle ovat sotilaallisen liikkuvuuden tarpeiden huomiointi, mahdollisten raideleveysmuutosten rahoitustarpeet, </a:t>
            </a:r>
            <a:r>
              <a:rPr lang="fi-FI" sz="1600" dirty="0" err="1"/>
              <a:t>ERTMS:n</a:t>
            </a:r>
            <a:r>
              <a:rPr lang="fi-FI" sz="1600" dirty="0"/>
              <a:t>, liikenteen </a:t>
            </a:r>
            <a:r>
              <a:rPr lang="fi-FI" sz="1600" dirty="0" err="1"/>
              <a:t>digitaalisaation</a:t>
            </a:r>
            <a:r>
              <a:rPr lang="fi-FI" sz="1600" dirty="0"/>
              <a:t> ja jakeluinfran kehittäminen sekä talvimerenkulun rahoitustarpeiden huomiointi. </a:t>
            </a:r>
          </a:p>
          <a:p>
            <a:r>
              <a:rPr lang="fi-FI" sz="1600" dirty="0"/>
              <a:t>Myös muita EU:n rahoitusinstrumentteja hyödynnetään laaja-alaisesti mm. liikenteen digitalisaatio- ja automaatiokehitykseen. </a:t>
            </a:r>
          </a:p>
          <a:p>
            <a:r>
              <a:rPr lang="fi-FI" sz="1600" dirty="0"/>
              <a:t>Selvitetään Nato-rahoituksen hyödyntämismahdollisuuksia</a:t>
            </a:r>
          </a:p>
        </p:txBody>
      </p:sp>
      <p:sp>
        <p:nvSpPr>
          <p:cNvPr id="5" name="Päivämäärän paikkamerkki 4"/>
          <p:cNvSpPr>
            <a:spLocks noGrp="1"/>
          </p:cNvSpPr>
          <p:nvPr>
            <p:ph type="dt" sz="half" idx="10"/>
          </p:nvPr>
        </p:nvSpPr>
        <p:spPr/>
        <p:txBody>
          <a:bodyPr/>
          <a:lstStyle/>
          <a:p>
            <a:fld id="{91EEF02A-D7A3-4E13-AE1B-190A07F052F5}" type="datetime1">
              <a:rPr lang="fi-FI" smtClean="0"/>
              <a:t>27.10.2024</a:t>
            </a:fld>
            <a:endParaRPr lang="fi-FI"/>
          </a:p>
        </p:txBody>
      </p:sp>
      <p:sp>
        <p:nvSpPr>
          <p:cNvPr id="6" name="Dian numeron paikkamerkki 5"/>
          <p:cNvSpPr>
            <a:spLocks noGrp="1"/>
          </p:cNvSpPr>
          <p:nvPr>
            <p:ph type="sldNum" sz="quarter" idx="12"/>
          </p:nvPr>
        </p:nvSpPr>
        <p:spPr/>
        <p:txBody>
          <a:bodyPr/>
          <a:lstStyle/>
          <a:p>
            <a:fld id="{31160B98-140E-4345-B1A3-2A7247C42973}" type="slidenum">
              <a:rPr lang="fi-FI" smtClean="0"/>
              <a:t>24</a:t>
            </a:fld>
            <a:endParaRPr lang="fi-FI"/>
          </a:p>
        </p:txBody>
      </p:sp>
    </p:spTree>
    <p:extLst>
      <p:ext uri="{BB962C8B-B14F-4D97-AF65-F5344CB8AC3E}">
        <p14:creationId xmlns:p14="http://schemas.microsoft.com/office/powerpoint/2010/main" val="2627602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a:xfrm>
            <a:off x="838199" y="365125"/>
            <a:ext cx="8524462" cy="1325563"/>
          </a:xfrm>
        </p:spPr>
        <p:txBody>
          <a:bodyPr>
            <a:normAutofit/>
          </a:bodyPr>
          <a:lstStyle/>
          <a:p>
            <a:r>
              <a:rPr lang="fi-FI" dirty="0"/>
              <a:t>Liikenne 12 suunnitelmaluonnoksen suhde mm. väylänpidon ohjelmointiin</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a:xfrm>
            <a:off x="838199" y="1813967"/>
            <a:ext cx="8524462" cy="4805493"/>
          </a:xfrm>
        </p:spPr>
        <p:txBody>
          <a:bodyPr>
            <a:normAutofit fontScale="92500" lnSpcReduction="10000"/>
          </a:bodyPr>
          <a:lstStyle/>
          <a:p>
            <a:r>
              <a:rPr lang="fi-FI" dirty="0"/>
              <a:t>Liikenne 12 –suunnitelman toimenpideohjelma, rahoitusohjelma, mm. TEN-T- linjaukset, alueelliset painotukset </a:t>
            </a:r>
            <a:r>
              <a:rPr lang="fi-FI" b="1" dirty="0">
                <a:solidFill>
                  <a:schemeClr val="tx2"/>
                </a:solidFill>
              </a:rPr>
              <a:t>linjaavat</a:t>
            </a:r>
            <a:r>
              <a:rPr lang="fi-FI" dirty="0"/>
              <a:t> koko liikennejärjestelmän ja väyläverkon suunnittelua.</a:t>
            </a:r>
          </a:p>
          <a:p>
            <a:r>
              <a:rPr lang="fi-FI" dirty="0"/>
              <a:t>Väyläviraston väyläverkon ohjelmoinnissa </a:t>
            </a:r>
            <a:r>
              <a:rPr lang="fi-FI" b="1" dirty="0">
                <a:solidFill>
                  <a:schemeClr val="tx2"/>
                </a:solidFill>
              </a:rPr>
              <a:t>toteutetaan toimenpide-ehdotuksin </a:t>
            </a:r>
            <a:r>
              <a:rPr lang="fi-FI" dirty="0"/>
              <a:t>Liikenne 12 suunnitelmaa, jonka tavoitteet priorisoitu. </a:t>
            </a:r>
          </a:p>
          <a:p>
            <a:r>
              <a:rPr lang="fi-FI" dirty="0"/>
              <a:t>Liikenne 12 suunnitelman </a:t>
            </a:r>
            <a:r>
              <a:rPr lang="fi-FI" b="1" dirty="0">
                <a:solidFill>
                  <a:schemeClr val="tx2"/>
                </a:solidFill>
              </a:rPr>
              <a:t>rahoitusohjelma antaa raamit</a:t>
            </a:r>
            <a:r>
              <a:rPr lang="fi-FI" dirty="0"/>
              <a:t> ja ohjaa väylänpidon ohjelmointia.</a:t>
            </a:r>
          </a:p>
          <a:p>
            <a:pPr lvl="1"/>
            <a:r>
              <a:rPr lang="fi-FI" dirty="0"/>
              <a:t>Esim. Liikenne 12 – (luonnos 09/24) mukainen rahoitusohjelma tarkoittaisi, että kaikkien väylämuotojen kehittämis- ja parantamishankkeita joudutaan karsimaan. Rahoituksessa painottuu perusväylänpito.</a:t>
            </a:r>
          </a:p>
          <a:p>
            <a:r>
              <a:rPr lang="fi-FI" dirty="0"/>
              <a:t>Liikenne 12 suunnitelmaluonnos </a:t>
            </a:r>
            <a:r>
              <a:rPr lang="fi-FI" b="1" dirty="0">
                <a:solidFill>
                  <a:schemeClr val="tx2"/>
                </a:solidFill>
              </a:rPr>
              <a:t>ohjaa aktiivisempaan vuorovaikutukseen </a:t>
            </a:r>
            <a:r>
              <a:rPr lang="fi-FI" dirty="0"/>
              <a:t>sidosryhmien kanssa tapahtuvaan mm. lausuntomenettelyyn Väyläviraston ohjelmissa</a:t>
            </a:r>
          </a:p>
          <a:p>
            <a:endParaRPr lang="fi-FI" dirty="0"/>
          </a:p>
          <a:p>
            <a:endParaRPr lang="fi-FI" dirty="0"/>
          </a:p>
        </p:txBody>
      </p:sp>
      <p:sp>
        <p:nvSpPr>
          <p:cNvPr id="4" name="Dian numeron paikkamerkki 3">
            <a:extLst>
              <a:ext uri="{FF2B5EF4-FFF2-40B4-BE49-F238E27FC236}">
                <a16:creationId xmlns:a16="http://schemas.microsoft.com/office/drawing/2014/main" id="{EDF12148-227C-CF28-A24B-7A9C3A0D8CFB}"/>
              </a:ext>
            </a:extLst>
          </p:cNvPr>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D4A0EF-951A-4343-A672-F31B58E6828E}" type="slidenum">
              <a:rPr kumimoji="0" lang="en-US" sz="1200" b="0" i="0" u="none" strike="noStrike" kern="1200" cap="none" spc="0" normalizeH="0" baseline="0" noProof="0" smtClean="0">
                <a:ln>
                  <a:noFill/>
                </a:ln>
                <a:solidFill>
                  <a:srgbClr val="898989"/>
                </a:solidFill>
                <a:effectLst/>
                <a:uLnTx/>
                <a:uFillTx/>
                <a:latin typeface="Tahom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srgbClr val="898989"/>
              </a:solidFill>
              <a:effectLst/>
              <a:uLnTx/>
              <a:uFillTx/>
              <a:latin typeface="Tahoma"/>
              <a:ea typeface="+mn-ea"/>
              <a:cs typeface="+mn-cs"/>
            </a:endParaRPr>
          </a:p>
        </p:txBody>
      </p:sp>
      <p:pic>
        <p:nvPicPr>
          <p:cNvPr id="5" name="Kuva 4">
            <a:extLst>
              <a:ext uri="{FF2B5EF4-FFF2-40B4-BE49-F238E27FC236}">
                <a16:creationId xmlns:a16="http://schemas.microsoft.com/office/drawing/2014/main" id="{D9BC14EB-86E0-382C-6FC9-89A570A02928}"/>
              </a:ext>
            </a:extLst>
          </p:cNvPr>
          <p:cNvPicPr>
            <a:picLocks noChangeAspect="1"/>
          </p:cNvPicPr>
          <p:nvPr/>
        </p:nvPicPr>
        <p:blipFill>
          <a:blip r:embed="rId3"/>
          <a:stretch>
            <a:fillRect/>
          </a:stretch>
        </p:blipFill>
        <p:spPr>
          <a:xfrm>
            <a:off x="8791480" y="4469985"/>
            <a:ext cx="3210255" cy="2149475"/>
          </a:xfrm>
          <a:prstGeom prst="rect">
            <a:avLst/>
          </a:prstGeom>
        </p:spPr>
      </p:pic>
    </p:spTree>
    <p:extLst>
      <p:ext uri="{BB962C8B-B14F-4D97-AF65-F5344CB8AC3E}">
        <p14:creationId xmlns:p14="http://schemas.microsoft.com/office/powerpoint/2010/main" val="1590991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1A015E-F06A-6262-D8A3-077379902E0E}"/>
              </a:ext>
            </a:extLst>
          </p:cNvPr>
          <p:cNvSpPr>
            <a:spLocks noGrp="1"/>
          </p:cNvSpPr>
          <p:nvPr>
            <p:ph type="title"/>
          </p:nvPr>
        </p:nvSpPr>
        <p:spPr>
          <a:xfrm>
            <a:off x="838199" y="365125"/>
            <a:ext cx="8524462" cy="1325563"/>
          </a:xfrm>
        </p:spPr>
        <p:txBody>
          <a:bodyPr>
            <a:normAutofit fontScale="90000"/>
          </a:bodyPr>
          <a:lstStyle/>
          <a:p>
            <a:r>
              <a:rPr lang="fi-FI" dirty="0"/>
              <a:t>Väyläverkon investointiohjelma toteuttaa osaltaan Liikenne 12 suunnitelmaluonnosta</a:t>
            </a:r>
          </a:p>
        </p:txBody>
      </p:sp>
      <p:sp>
        <p:nvSpPr>
          <p:cNvPr id="3" name="Tekstin paikkamerkki 2">
            <a:extLst>
              <a:ext uri="{FF2B5EF4-FFF2-40B4-BE49-F238E27FC236}">
                <a16:creationId xmlns:a16="http://schemas.microsoft.com/office/drawing/2014/main" id="{12DBA6B5-1E2D-DBF3-3991-2F8A43439CF0}"/>
              </a:ext>
            </a:extLst>
          </p:cNvPr>
          <p:cNvSpPr>
            <a:spLocks noGrp="1"/>
          </p:cNvSpPr>
          <p:nvPr>
            <p:ph type="body" sz="quarter" idx="18"/>
          </p:nvPr>
        </p:nvSpPr>
        <p:spPr>
          <a:xfrm>
            <a:off x="838199" y="1813967"/>
            <a:ext cx="8524462" cy="4805493"/>
          </a:xfrm>
        </p:spPr>
        <p:txBody>
          <a:bodyPr>
            <a:normAutofit lnSpcReduction="10000"/>
          </a:bodyPr>
          <a:lstStyle/>
          <a:p>
            <a:r>
              <a:rPr lang="fi-FI" dirty="0"/>
              <a:t>Esim. Väyläverkon investointiohjelmassa 2026-33:</a:t>
            </a:r>
          </a:p>
          <a:p>
            <a:pPr lvl="1"/>
            <a:r>
              <a:rPr lang="fi-FI" dirty="0"/>
              <a:t>Väyläviraston näkemys uusien rata-, maantie- ja vesiväylähankkeiden toteuttamisesta ja niiden vaikutuksista.</a:t>
            </a:r>
          </a:p>
          <a:p>
            <a:pPr lvl="1"/>
            <a:r>
              <a:rPr lang="fi-FI" dirty="0"/>
              <a:t>Sisältää väylien kehittämishankkeet, isot peruskorjaushankkeet ja pienet parantamishankkeet</a:t>
            </a:r>
          </a:p>
          <a:p>
            <a:pPr lvl="1"/>
            <a:r>
              <a:rPr lang="fi-FI" dirty="0"/>
              <a:t>Talouskehys putoaa noin neljäsosaan, talouskehystä ei allokoida väylämuodoittain</a:t>
            </a:r>
          </a:p>
          <a:p>
            <a:pPr lvl="1"/>
            <a:r>
              <a:rPr lang="fi-FI" dirty="0"/>
              <a:t>Kaupunkiseutujen yhteisrahoitteiset hankkeet mukaan investointiohjelmaan</a:t>
            </a:r>
          </a:p>
          <a:p>
            <a:pPr lvl="1"/>
            <a:r>
              <a:rPr lang="fi-FI" dirty="0"/>
              <a:t>Mukana vain ne hankkeet, joista ei ole rahoituspäätöstä</a:t>
            </a:r>
          </a:p>
          <a:p>
            <a:pPr lvl="1"/>
            <a:r>
              <a:rPr lang="fi-FI" dirty="0"/>
              <a:t>Investointiohjelman vaikutuksia arvioidaan uusien Liikenne 12 –suunnitelman tavoitteiden kautta </a:t>
            </a:r>
          </a:p>
          <a:p>
            <a:pPr lvl="1"/>
            <a:r>
              <a:rPr lang="fi-FI" dirty="0"/>
              <a:t>Vaikuttaa suunnitteluohjelmaan ja suunnitellut hankkeet voivat siirtyä investointiohjelmaan</a:t>
            </a:r>
          </a:p>
          <a:p>
            <a:pPr lvl="1"/>
            <a:r>
              <a:rPr lang="fi-FI" dirty="0"/>
              <a:t>IO 2026-2033 lausunnoille ja julkaisu L12 valmistumisen  jälkeen</a:t>
            </a:r>
          </a:p>
          <a:p>
            <a:pPr lvl="1"/>
            <a:r>
              <a:rPr lang="fi-FI" dirty="0"/>
              <a:t>Eduskunta päättää viimekädessä, mitkä hankkeet toteutetaan</a:t>
            </a:r>
          </a:p>
          <a:p>
            <a:endParaRPr lang="fi-FI" dirty="0"/>
          </a:p>
          <a:p>
            <a:endParaRPr lang="fi-FI" dirty="0"/>
          </a:p>
        </p:txBody>
      </p:sp>
      <p:sp>
        <p:nvSpPr>
          <p:cNvPr id="4" name="Dian numeron paikkamerkki 3">
            <a:extLst>
              <a:ext uri="{FF2B5EF4-FFF2-40B4-BE49-F238E27FC236}">
                <a16:creationId xmlns:a16="http://schemas.microsoft.com/office/drawing/2014/main" id="{EDF12148-227C-CF28-A24B-7A9C3A0D8CFB}"/>
              </a:ext>
            </a:extLst>
          </p:cNvPr>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D4A0EF-951A-4343-A672-F31B58E6828E}" type="slidenum">
              <a:rPr kumimoji="0" lang="en-US" sz="1200" b="0" i="0" u="none" strike="noStrike" kern="1200" cap="none" spc="0" normalizeH="0" baseline="0" noProof="0" smtClean="0">
                <a:ln>
                  <a:noFill/>
                </a:ln>
                <a:solidFill>
                  <a:srgbClr val="898989"/>
                </a:solidFill>
                <a:effectLst/>
                <a:uLnTx/>
                <a:uFillTx/>
                <a:latin typeface="Tahom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srgbClr val="898989"/>
              </a:solidFill>
              <a:effectLst/>
              <a:uLnTx/>
              <a:uFillTx/>
              <a:latin typeface="Tahoma"/>
              <a:ea typeface="+mn-ea"/>
              <a:cs typeface="+mn-cs"/>
            </a:endParaRPr>
          </a:p>
        </p:txBody>
      </p:sp>
    </p:spTree>
    <p:extLst>
      <p:ext uri="{BB962C8B-B14F-4D97-AF65-F5344CB8AC3E}">
        <p14:creationId xmlns:p14="http://schemas.microsoft.com/office/powerpoint/2010/main" val="3370945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242F534F-730C-88EC-44D5-36F57FAED271}"/>
              </a:ext>
            </a:extLst>
          </p:cNvPr>
          <p:cNvSpPr>
            <a:spLocks noGrp="1"/>
          </p:cNvSpPr>
          <p:nvPr>
            <p:ph type="sldNum" sz="quarter" idx="4294967295"/>
          </p:nvPr>
        </p:nvSpPr>
        <p:spPr>
          <a:xfrm>
            <a:off x="0" y="6356350"/>
            <a:ext cx="561975" cy="365125"/>
          </a:xfrm>
        </p:spPr>
        <p:txBody>
          <a:bodyPr/>
          <a:lstStyle/>
          <a:p>
            <a:fld id="{6BD4A0EF-951A-4343-A672-F31B58E6828E}" type="slidenum">
              <a:rPr lang="en-US" smtClean="0"/>
              <a:pPr/>
              <a:t>27</a:t>
            </a:fld>
            <a:endParaRPr lang="en-US"/>
          </a:p>
        </p:txBody>
      </p:sp>
    </p:spTree>
    <p:extLst>
      <p:ext uri="{BB962C8B-B14F-4D97-AF65-F5344CB8AC3E}">
        <p14:creationId xmlns:p14="http://schemas.microsoft.com/office/powerpoint/2010/main" val="2799931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Tavoitteet ja lähtökohdat</a:t>
            </a:r>
          </a:p>
        </p:txBody>
      </p:sp>
      <p:sp>
        <p:nvSpPr>
          <p:cNvPr id="3" name="Päivämäärän paikkamerkki 2"/>
          <p:cNvSpPr>
            <a:spLocks noGrp="1"/>
          </p:cNvSpPr>
          <p:nvPr>
            <p:ph type="dt" sz="half" idx="10"/>
          </p:nvPr>
        </p:nvSpPr>
        <p:spPr/>
        <p:txBody>
          <a:bodyPr/>
          <a:lstStyle/>
          <a:p>
            <a:fld id="{42D23478-DA28-499F-9E3A-7BF7C64EAE2D}" type="datetime1">
              <a:rPr lang="fi-FI" smtClean="0"/>
              <a:t>27.10.2024</a:t>
            </a:fld>
            <a:endParaRPr lang="fi-FI"/>
          </a:p>
        </p:txBody>
      </p:sp>
      <p:sp>
        <p:nvSpPr>
          <p:cNvPr id="4" name="Dian numeron paikkamerkki 3"/>
          <p:cNvSpPr>
            <a:spLocks noGrp="1"/>
          </p:cNvSpPr>
          <p:nvPr>
            <p:ph type="sldNum" sz="quarter" idx="12"/>
          </p:nvPr>
        </p:nvSpPr>
        <p:spPr/>
        <p:txBody>
          <a:bodyPr/>
          <a:lstStyle/>
          <a:p>
            <a:fld id="{31160B98-140E-4345-B1A3-2A7247C42973}" type="slidenum">
              <a:rPr lang="fi-FI" smtClean="0"/>
              <a:t>3</a:t>
            </a:fld>
            <a:endParaRPr lang="fi-FI"/>
          </a:p>
        </p:txBody>
      </p:sp>
    </p:spTree>
    <p:extLst>
      <p:ext uri="{BB962C8B-B14F-4D97-AF65-F5344CB8AC3E}">
        <p14:creationId xmlns:p14="http://schemas.microsoft.com/office/powerpoint/2010/main" val="3697490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dirty="0"/>
              <a:t>Visio vuoteen 2050</a:t>
            </a:r>
            <a:br>
              <a:rPr lang="fi-FI" dirty="0"/>
            </a:br>
            <a:r>
              <a:rPr lang="fi-FI" sz="1600" dirty="0"/>
              <a:t>Kestävä ja saavutettava Suomi</a:t>
            </a:r>
          </a:p>
        </p:txBody>
      </p:sp>
      <p:sp>
        <p:nvSpPr>
          <p:cNvPr id="3" name="Sisällön paikkamerkki 2"/>
          <p:cNvSpPr>
            <a:spLocks noGrp="1"/>
          </p:cNvSpPr>
          <p:nvPr>
            <p:ph idx="1"/>
          </p:nvPr>
        </p:nvSpPr>
        <p:spPr/>
        <p:txBody>
          <a:bodyPr/>
          <a:lstStyle/>
          <a:p>
            <a:pPr lvl="0"/>
            <a:r>
              <a:rPr lang="fi-FI" dirty="0">
                <a:solidFill>
                  <a:schemeClr val="tx2"/>
                </a:solidFill>
              </a:rPr>
              <a:t>Vuonna 2050 Suomen liikennejärjestelmä on toimiva, turvallinen ja kestävä sekä edullisesti kaikille väestöryhmille saavutettava.</a:t>
            </a:r>
          </a:p>
          <a:p>
            <a:pPr lvl="0"/>
            <a:r>
              <a:rPr lang="fi-FI" dirty="0">
                <a:solidFill>
                  <a:schemeClr val="tx2"/>
                </a:solidFill>
              </a:rPr>
              <a:t>Taloudellisesti kestävä ja tehokas liikennejärjestelmä tukee koko Suomen saavutettavuutta ja kehitystä eri alueiden vahvuudet, elinkeinoelämän tarpeet ja luonnon kantokyky huomioiden. </a:t>
            </a:r>
          </a:p>
          <a:p>
            <a:pPr lvl="0"/>
            <a:r>
              <a:rPr lang="fi-FI" dirty="0">
                <a:solidFill>
                  <a:schemeClr val="tx2"/>
                </a:solidFill>
              </a:rPr>
              <a:t>Suomesta pääsee maailmalle ja maailmalta Suomeen - nopeasti ja helposti - myös digitaalisesti. Edistykselliset innovaatiot ja uudet teknologiat mahdollistavat saumattoman liikkumisen kulkumuodosta riippumatta koko Suomessa. </a:t>
            </a:r>
          </a:p>
          <a:p>
            <a:endParaRPr lang="fi-FI" dirty="0"/>
          </a:p>
        </p:txBody>
      </p:sp>
      <p:sp>
        <p:nvSpPr>
          <p:cNvPr id="4" name="Päivämäärän paikkamerkki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EEF02A-D7A3-4E13-AE1B-190A07F052F5}" type="datetime1">
              <a:rPr kumimoji="0" lang="fi-FI" sz="1100" b="0" i="0" u="none" strike="noStrike" kern="1200" cap="none" spc="0" normalizeH="0" baseline="0" noProof="0" smtClean="0">
                <a:ln>
                  <a:noFill/>
                </a:ln>
                <a:solidFill>
                  <a:srgbClr val="001E8C"/>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27.10.2024</a:t>
            </a:fld>
            <a:endParaRPr kumimoji="0" lang="fi-FI" sz="1100" b="0" i="0" u="none" strike="noStrike" kern="1200" cap="none" spc="0" normalizeH="0" baseline="0" noProof="0">
              <a:ln>
                <a:noFill/>
              </a:ln>
              <a:solidFill>
                <a:srgbClr val="001E8C"/>
              </a:solidFill>
              <a:effectLst/>
              <a:uLnTx/>
              <a:uFillTx/>
              <a:latin typeface="Arial"/>
              <a:ea typeface="+mn-ea"/>
              <a:cs typeface="+mn-cs"/>
            </a:endParaRPr>
          </a:p>
        </p:txBody>
      </p:sp>
      <p:sp>
        <p:nvSpPr>
          <p:cNvPr id="5" name="Dian numeron paikkamerkki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60B98-140E-4345-B1A3-2A7247C42973}" type="slidenum">
              <a:rPr kumimoji="0" lang="fi-FI" sz="1100" b="0" i="0" u="none" strike="noStrike" kern="1200" cap="none" spc="0" normalizeH="0" baseline="0" noProof="0" smtClean="0">
                <a:ln>
                  <a:noFill/>
                </a:ln>
                <a:solidFill>
                  <a:srgbClr val="001E8C"/>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100" b="0" i="0" u="none" strike="noStrike" kern="1200" cap="none" spc="0" normalizeH="0" baseline="0" noProof="0">
              <a:ln>
                <a:noFill/>
              </a:ln>
              <a:solidFill>
                <a:srgbClr val="001E8C"/>
              </a:solidFill>
              <a:effectLst/>
              <a:uLnTx/>
              <a:uFillTx/>
              <a:latin typeface="Arial"/>
              <a:ea typeface="+mn-ea"/>
              <a:cs typeface="+mn-cs"/>
            </a:endParaRPr>
          </a:p>
        </p:txBody>
      </p:sp>
    </p:spTree>
    <p:extLst>
      <p:ext uri="{BB962C8B-B14F-4D97-AF65-F5344CB8AC3E}">
        <p14:creationId xmlns:p14="http://schemas.microsoft.com/office/powerpoint/2010/main" val="279450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AB1DA-0FFE-82A1-D388-FBF2F3DD54E4}"/>
              </a:ext>
            </a:extLst>
          </p:cNvPr>
          <p:cNvSpPr>
            <a:spLocks noGrp="1"/>
          </p:cNvSpPr>
          <p:nvPr>
            <p:ph type="title"/>
          </p:nvPr>
        </p:nvSpPr>
        <p:spPr>
          <a:xfrm>
            <a:off x="417803" y="85597"/>
            <a:ext cx="9720000" cy="972000"/>
          </a:xfrm>
        </p:spPr>
        <p:txBody>
          <a:bodyPr/>
          <a:lstStyle/>
          <a:p>
            <a:r>
              <a:rPr lang="fi-FI" dirty="0"/>
              <a:t>Päivitetyt tavoitteet ja strategiset linjaukset</a:t>
            </a:r>
            <a:endParaRPr lang="en-FI" dirty="0"/>
          </a:p>
        </p:txBody>
      </p:sp>
      <p:sp>
        <p:nvSpPr>
          <p:cNvPr id="5" name="Date Placeholder 4">
            <a:extLst>
              <a:ext uri="{FF2B5EF4-FFF2-40B4-BE49-F238E27FC236}">
                <a16:creationId xmlns:a16="http://schemas.microsoft.com/office/drawing/2014/main" id="{A327BF68-CFB3-DB50-4B8A-7B830C631AF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EEF02A-D7A3-4E13-AE1B-190A07F052F5}" type="datetime1">
              <a:rPr kumimoji="0" lang="fi-FI" sz="1100" b="0" i="0" u="none" strike="noStrike" kern="1200" cap="none" spc="0" normalizeH="0" baseline="0" noProof="0" smtClean="0">
                <a:ln>
                  <a:noFill/>
                </a:ln>
                <a:solidFill>
                  <a:srgbClr val="001E8C"/>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27.10.2024</a:t>
            </a:fld>
            <a:endParaRPr kumimoji="0" lang="fi-FI" sz="1100" b="0" i="0" u="none" strike="noStrike" kern="1200" cap="none" spc="0" normalizeH="0" baseline="0" noProof="0">
              <a:ln>
                <a:noFill/>
              </a:ln>
              <a:solidFill>
                <a:srgbClr val="001E8C"/>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915AEE5E-88CC-EB4D-EFCC-5CE77101A0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60B98-140E-4345-B1A3-2A7247C42973}" type="slidenum">
              <a:rPr kumimoji="0" lang="fi-FI" sz="1100" b="0" i="0" u="none" strike="noStrike" kern="1200" cap="none" spc="0" normalizeH="0" baseline="0" noProof="0" smtClean="0">
                <a:ln>
                  <a:noFill/>
                </a:ln>
                <a:solidFill>
                  <a:srgbClr val="001E8C"/>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i-FI" sz="1100" b="0" i="0" u="none" strike="noStrike" kern="1200" cap="none" spc="0" normalizeH="0" baseline="0" noProof="0">
              <a:ln>
                <a:noFill/>
              </a:ln>
              <a:solidFill>
                <a:srgbClr val="001E8C"/>
              </a:solidFill>
              <a:effectLst/>
              <a:uLnTx/>
              <a:uFillTx/>
              <a:latin typeface="Arial"/>
              <a:ea typeface="+mn-ea"/>
              <a:cs typeface="+mn-cs"/>
            </a:endParaRPr>
          </a:p>
        </p:txBody>
      </p:sp>
      <p:pic>
        <p:nvPicPr>
          <p:cNvPr id="4" name="Picture 3">
            <a:extLst>
              <a:ext uri="{FF2B5EF4-FFF2-40B4-BE49-F238E27FC236}">
                <a16:creationId xmlns:a16="http://schemas.microsoft.com/office/drawing/2014/main" id="{BA83F9D2-A534-B0D4-F0BC-9D71179DA792}"/>
              </a:ext>
            </a:extLst>
          </p:cNvPr>
          <p:cNvPicPr>
            <a:picLocks noChangeAspect="1"/>
          </p:cNvPicPr>
          <p:nvPr/>
        </p:nvPicPr>
        <p:blipFill>
          <a:blip r:embed="rId3"/>
          <a:stretch>
            <a:fillRect/>
          </a:stretch>
        </p:blipFill>
        <p:spPr>
          <a:xfrm>
            <a:off x="347472" y="2215082"/>
            <a:ext cx="4778643" cy="3203760"/>
          </a:xfrm>
          <a:prstGeom prst="rect">
            <a:avLst/>
          </a:prstGeom>
        </p:spPr>
      </p:pic>
      <p:sp>
        <p:nvSpPr>
          <p:cNvPr id="3" name="Tekstiruutu 2"/>
          <p:cNvSpPr txBox="1"/>
          <p:nvPr/>
        </p:nvSpPr>
        <p:spPr>
          <a:xfrm>
            <a:off x="257695" y="4455622"/>
            <a:ext cx="2177934" cy="1654233"/>
          </a:xfrm>
          <a:prstGeom prst="rect">
            <a:avLst/>
          </a:prstGeom>
        </p:spPr>
        <p:txBody>
          <a:bodyPr vert="horz" wrap="square" lIns="0" tIns="0" rIns="0" bIns="0" rtlCol="0">
            <a:noAutofit/>
          </a:bodyPr>
          <a:lstStyle/>
          <a:p>
            <a:pPr marL="0" marR="0" lvl="0" indent="0" algn="l" defTabSz="914400" rtl="0" eaLnBrk="1" fontAlgn="auto" latinLnBrk="0" hangingPunct="1">
              <a:lnSpc>
                <a:spcPct val="92000"/>
              </a:lnSpc>
              <a:spcBef>
                <a:spcPts val="1400"/>
              </a:spcBef>
              <a:spcAft>
                <a:spcPts val="0"/>
              </a:spcAft>
              <a:buClrTx/>
              <a:buSzTx/>
              <a:buFontTx/>
              <a:buNone/>
              <a:tabLst/>
              <a:defRPr/>
            </a:pPr>
            <a:endParaRPr kumimoji="0" lang="fi-FI" sz="20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11" name="Tekstiruutu 10"/>
          <p:cNvSpPr txBox="1"/>
          <p:nvPr/>
        </p:nvSpPr>
        <p:spPr>
          <a:xfrm>
            <a:off x="5752080" y="1280159"/>
            <a:ext cx="6028717" cy="5073607"/>
          </a:xfrm>
          <a:prstGeom prst="rect">
            <a:avLst/>
          </a:prstGeom>
        </p:spPr>
        <p:txBody>
          <a:bodyPr vert="horz" wrap="square" lIns="0" tIns="0" rIns="0" bIns="0" rtlCol="0">
            <a:noAutofit/>
          </a:bodyPr>
          <a:lstStyle/>
          <a:p>
            <a:pPr marL="0" marR="0" lvl="0" indent="0" algn="l" defTabSz="914400" rtl="0" eaLnBrk="1" fontAlgn="auto" latinLnBrk="0" hangingPunct="1">
              <a:lnSpc>
                <a:spcPct val="92000"/>
              </a:lnSpc>
              <a:spcBef>
                <a:spcPts val="140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Arial"/>
                <a:ea typeface="+mn-ea"/>
                <a:cs typeface="+mn-cs"/>
              </a:rPr>
              <a:t>Toimiva</a:t>
            </a:r>
          </a:p>
          <a:p>
            <a:pPr marL="0" marR="0" lvl="0" indent="0" algn="l" defTabSz="914400" rtl="0" eaLnBrk="1" fontAlgn="auto" latinLnBrk="0" hangingPunct="1">
              <a:lnSpc>
                <a:spcPct val="92000"/>
              </a:lnSpc>
              <a:spcBef>
                <a:spcPts val="140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Arial"/>
                <a:ea typeface="+mn-ea"/>
                <a:cs typeface="+mn-cs"/>
              </a:rPr>
              <a:t>Olemassa olevien liikenne- ja viestintäverkkojen sekä palvelujen </a:t>
            </a:r>
            <a:r>
              <a:rPr kumimoji="0" lang="fi-FI" sz="1200" b="0" i="0" u="none" strike="noStrike" kern="1200" cap="none" spc="0" normalizeH="0" baseline="0" noProof="0" dirty="0">
                <a:ln>
                  <a:noFill/>
                </a:ln>
                <a:solidFill>
                  <a:prstClr val="black"/>
                </a:solidFill>
                <a:effectLst/>
                <a:uLnTx/>
                <a:uFillTx/>
                <a:latin typeface="Arial"/>
                <a:ea typeface="+mn-ea"/>
                <a:cs typeface="+mn-cs"/>
              </a:rPr>
              <a:t>toimivuus varmistetaan huomioimalla kilpailukyky ja kasvu, eri alueiden saavutettavuus sekä kansalaisten sujuva liikkuminen</a:t>
            </a:r>
          </a:p>
          <a:p>
            <a:pPr marL="0" marR="0" lvl="0" indent="0" algn="l" defTabSz="914400" rtl="0" eaLnBrk="1" fontAlgn="auto" latinLnBrk="0" hangingPunct="1">
              <a:lnSpc>
                <a:spcPct val="92000"/>
              </a:lnSpc>
              <a:spcBef>
                <a:spcPts val="140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rial"/>
                <a:ea typeface="+mn-ea"/>
                <a:cs typeface="+mn-cs"/>
              </a:rPr>
              <a:t>Monipuolinen, erityisesti henkilö- ja tavaraliikennettä palvelevien </a:t>
            </a:r>
            <a:r>
              <a:rPr kumimoji="0" lang="fi-FI" sz="1200" b="1" i="0" u="none" strike="noStrike" kern="1200" cap="none" spc="0" normalizeH="0" baseline="0" noProof="0" dirty="0">
                <a:ln>
                  <a:noFill/>
                </a:ln>
                <a:solidFill>
                  <a:prstClr val="black"/>
                </a:solidFill>
                <a:effectLst/>
                <a:uLnTx/>
                <a:uFillTx/>
                <a:latin typeface="Arial"/>
                <a:ea typeface="+mn-ea"/>
                <a:cs typeface="+mn-cs"/>
              </a:rPr>
              <a:t>liikennemuotojen toimivuus </a:t>
            </a:r>
            <a:r>
              <a:rPr kumimoji="0" lang="fi-FI" sz="1200" b="0" i="0" u="none" strike="noStrike" kern="1200" cap="none" spc="0" normalizeH="0" baseline="0" noProof="0" dirty="0">
                <a:ln>
                  <a:noFill/>
                </a:ln>
                <a:solidFill>
                  <a:prstClr val="black"/>
                </a:solidFill>
                <a:effectLst/>
                <a:uLnTx/>
                <a:uFillTx/>
                <a:latin typeface="Arial"/>
                <a:ea typeface="+mn-ea"/>
                <a:cs typeface="+mn-cs"/>
              </a:rPr>
              <a:t>on olennaista valtakunnallisessa liikennejärjestelmäkokonaisuudessa </a:t>
            </a:r>
          </a:p>
          <a:p>
            <a:pPr marL="0" marR="0" lvl="0" indent="0" algn="l" defTabSz="914400" rtl="0" eaLnBrk="1" fontAlgn="auto" latinLnBrk="0" hangingPunct="1">
              <a:lnSpc>
                <a:spcPct val="92000"/>
              </a:lnSpc>
              <a:spcBef>
                <a:spcPts val="140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rial"/>
                <a:ea typeface="+mn-ea"/>
                <a:cs typeface="Arial"/>
              </a:rPr>
              <a:t>Liikennejärjestelmän toimivuus varmistetaan hyödyntämällä </a:t>
            </a:r>
            <a:r>
              <a:rPr kumimoji="0" lang="fi-FI" sz="1200" b="1" i="0" u="none" strike="noStrike" kern="1200" cap="none" spc="0" normalizeH="0" baseline="0" noProof="0" dirty="0" err="1">
                <a:ln>
                  <a:noFill/>
                </a:ln>
                <a:solidFill>
                  <a:prstClr val="black"/>
                </a:solidFill>
                <a:effectLst/>
                <a:uLnTx/>
                <a:uFillTx/>
                <a:latin typeface="Arial"/>
                <a:ea typeface="+mn-ea"/>
                <a:cs typeface="Arial"/>
              </a:rPr>
              <a:t>digitalisaatiota</a:t>
            </a:r>
            <a:r>
              <a:rPr kumimoji="0" lang="fi-FI" sz="1200" b="1" i="0" u="none" strike="noStrike" kern="1200" cap="none" spc="0" normalizeH="0" baseline="0" noProof="0" dirty="0">
                <a:ln>
                  <a:noFill/>
                </a:ln>
                <a:solidFill>
                  <a:prstClr val="black"/>
                </a:solidFill>
                <a:effectLst/>
                <a:uLnTx/>
                <a:uFillTx/>
                <a:latin typeface="Arial"/>
                <a:ea typeface="+mn-ea"/>
                <a:cs typeface="Arial"/>
              </a:rPr>
              <a:t> ja tietoa </a:t>
            </a:r>
            <a:r>
              <a:rPr kumimoji="0" lang="fi-FI" sz="1200" b="0" i="0" u="none" strike="noStrike" kern="1200" cap="none" spc="0" normalizeH="0" baseline="0" noProof="0" dirty="0">
                <a:ln>
                  <a:noFill/>
                </a:ln>
                <a:solidFill>
                  <a:prstClr val="black"/>
                </a:solidFill>
                <a:effectLst/>
                <a:uLnTx/>
                <a:uFillTx/>
                <a:latin typeface="Arial"/>
                <a:ea typeface="+mn-ea"/>
                <a:cs typeface="Arial"/>
              </a:rPr>
              <a:t>täysimääräisesti.</a:t>
            </a:r>
            <a:endParaRPr kumimoji="0" lang="fi-FI"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92000"/>
              </a:lnSpc>
              <a:spcBef>
                <a:spcPts val="140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Arial"/>
                <a:ea typeface="+mn-ea"/>
                <a:cs typeface="+mn-cs"/>
              </a:rPr>
              <a:t>Turvallinen</a:t>
            </a:r>
          </a:p>
          <a:p>
            <a:pPr marL="0" marR="0" lvl="0" indent="0" algn="l" defTabSz="914400" rtl="0" eaLnBrk="1" fontAlgn="auto" latinLnBrk="0" hangingPunct="1">
              <a:lnSpc>
                <a:spcPct val="92000"/>
              </a:lnSpc>
              <a:spcBef>
                <a:spcPts val="140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rial"/>
                <a:ea typeface="+mn-ea"/>
                <a:cs typeface="+mn-cs"/>
              </a:rPr>
              <a:t>Liikennejärjestelmän roolia osana </a:t>
            </a:r>
            <a:r>
              <a:rPr kumimoji="0" lang="fi-FI" sz="1200" b="1" i="0" u="none" strike="noStrike" kern="1200" cap="none" spc="0" normalizeH="0" baseline="0" noProof="0" dirty="0">
                <a:ln>
                  <a:noFill/>
                </a:ln>
                <a:solidFill>
                  <a:prstClr val="black"/>
                </a:solidFill>
                <a:effectLst/>
                <a:uLnTx/>
                <a:uFillTx/>
                <a:latin typeface="Arial"/>
                <a:ea typeface="+mn-ea"/>
                <a:cs typeface="+mn-cs"/>
              </a:rPr>
              <a:t>kokonaisturvallisuutta</a:t>
            </a:r>
            <a:r>
              <a:rPr kumimoji="0" lang="fi-FI" sz="1200" b="0" i="0" u="none" strike="noStrike" kern="1200" cap="none" spc="0" normalizeH="0" baseline="0" noProof="0" dirty="0">
                <a:ln>
                  <a:noFill/>
                </a:ln>
                <a:solidFill>
                  <a:prstClr val="black"/>
                </a:solidFill>
                <a:effectLst/>
                <a:uLnTx/>
                <a:uFillTx/>
                <a:latin typeface="Arial"/>
                <a:ea typeface="+mn-ea"/>
                <a:cs typeface="+mn-cs"/>
              </a:rPr>
              <a:t> korostetaan, mukaan lukien liikenneturvallisuus.</a:t>
            </a:r>
          </a:p>
          <a:p>
            <a:pPr marL="0" marR="0" lvl="0" indent="0" algn="l" defTabSz="914400" rtl="0" eaLnBrk="1" fontAlgn="auto" latinLnBrk="0" hangingPunct="1">
              <a:lnSpc>
                <a:spcPct val="92000"/>
              </a:lnSpc>
              <a:spcBef>
                <a:spcPts val="140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rial"/>
                <a:ea typeface="+mn-ea"/>
                <a:cs typeface="+mn-cs"/>
              </a:rPr>
              <a:t>Liikenneturvallisuuden osalta painotetaan toimenpiteitä, jotka pyrkivät ehkäisemään ihmisen virheistä johtuvia onnettomuuksia ja niiden seurauksia, jotta vakavilta loukkaantumisilta ja hengen menetyksiltä vältyttäisiin.</a:t>
            </a:r>
            <a:r>
              <a:rPr kumimoji="0" lang="fi-FI" sz="1200" b="0" i="0" u="none" strike="noStrike" kern="1200" cap="none" spc="0" normalizeH="0" baseline="0" noProof="0" dirty="0">
                <a:ln>
                  <a:noFill/>
                </a:ln>
                <a:solidFill>
                  <a:prstClr val="black"/>
                </a:solidFill>
                <a:effectLst/>
                <a:uLnTx/>
                <a:uFillTx/>
                <a:latin typeface="Arial"/>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92000"/>
              </a:lnSpc>
              <a:spcBef>
                <a:spcPts val="140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Arial"/>
                <a:ea typeface="+mn-ea"/>
                <a:cs typeface="+mn-cs"/>
              </a:rPr>
              <a:t>Kestävä</a:t>
            </a:r>
          </a:p>
          <a:p>
            <a:pPr marL="0" marR="0" lvl="0" indent="0" algn="l" defTabSz="914400" rtl="0" eaLnBrk="1" fontAlgn="auto" latinLnBrk="0" hangingPunct="1">
              <a:lnSpc>
                <a:spcPct val="92000"/>
              </a:lnSpc>
              <a:spcBef>
                <a:spcPts val="140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rial"/>
                <a:ea typeface="+mn-ea"/>
                <a:cs typeface="+mn-cs"/>
              </a:rPr>
              <a:t>Eri </a:t>
            </a:r>
            <a:r>
              <a:rPr kumimoji="0" lang="fi-FI" sz="1200" b="1" i="0" u="none" strike="noStrike" kern="1200" cap="none" spc="0" normalizeH="0" baseline="0" noProof="0" dirty="0">
                <a:ln>
                  <a:noFill/>
                </a:ln>
                <a:solidFill>
                  <a:prstClr val="black"/>
                </a:solidFill>
                <a:effectLst/>
                <a:uLnTx/>
                <a:uFillTx/>
                <a:latin typeface="Arial"/>
                <a:ea typeface="+mn-ea"/>
                <a:cs typeface="+mn-cs"/>
              </a:rPr>
              <a:t>väestöryhmien </a:t>
            </a:r>
            <a:r>
              <a:rPr kumimoji="0" lang="fi-FI" sz="1200" b="0" i="0" u="none" strike="noStrike" kern="1200" cap="none" spc="0" normalizeH="0" baseline="0" noProof="0" dirty="0">
                <a:ln>
                  <a:noFill/>
                </a:ln>
                <a:solidFill>
                  <a:prstClr val="black"/>
                </a:solidFill>
                <a:effectLst/>
                <a:uLnTx/>
                <a:uFillTx/>
                <a:latin typeface="Arial"/>
                <a:ea typeface="+mn-ea"/>
                <a:cs typeface="+mn-cs"/>
              </a:rPr>
              <a:t>liikkumismahdollisuuksia korostetaan eri alueiden ominaisuudet huomioiden. </a:t>
            </a:r>
          </a:p>
          <a:p>
            <a:pPr marL="0" marR="0" lvl="0" indent="0" algn="l" defTabSz="914400" rtl="0" eaLnBrk="1" fontAlgn="auto" latinLnBrk="0" hangingPunct="1">
              <a:lnSpc>
                <a:spcPct val="92000"/>
              </a:lnSpc>
              <a:spcBef>
                <a:spcPts val="140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Arial"/>
                <a:ea typeface="+mn-ea"/>
                <a:cs typeface="+mn-cs"/>
              </a:rPr>
              <a:t>Olemassa olevaa </a:t>
            </a:r>
            <a:r>
              <a:rPr kumimoji="0" lang="fi-FI" sz="1200" b="0" i="0" u="none" strike="noStrike" kern="1200" cap="none" spc="0" normalizeH="0" baseline="0" noProof="0" dirty="0">
                <a:ln>
                  <a:noFill/>
                </a:ln>
                <a:solidFill>
                  <a:prstClr val="black"/>
                </a:solidFill>
                <a:effectLst/>
                <a:uLnTx/>
                <a:uFillTx/>
                <a:latin typeface="Arial"/>
                <a:ea typeface="+mn-ea"/>
                <a:cs typeface="+mn-cs"/>
              </a:rPr>
              <a:t>liikennejärjestelmää ja yhdyskuntarakennetta hyödynnetään tehokkaasti. </a:t>
            </a:r>
          </a:p>
          <a:p>
            <a:pPr marL="0" marR="0" lvl="0" indent="0" algn="l" defTabSz="914400" rtl="0" eaLnBrk="1" fontAlgn="auto" latinLnBrk="0" hangingPunct="1">
              <a:lnSpc>
                <a:spcPct val="92000"/>
              </a:lnSpc>
              <a:spcBef>
                <a:spcPts val="1400"/>
              </a:spcBef>
              <a:spcAft>
                <a:spcPts val="0"/>
              </a:spcAft>
              <a:buClrTx/>
              <a:buSzTx/>
              <a:buFontTx/>
              <a:buNone/>
              <a:tabLst/>
              <a:defRPr/>
            </a:pPr>
            <a:r>
              <a:rPr kumimoji="0" lang="fi-FI" sz="1200" b="0" i="0" u="none" strike="noStrike" kern="1200" cap="none" spc="0" normalizeH="0" baseline="0" noProof="0" dirty="0">
                <a:ln>
                  <a:noFill/>
                </a:ln>
                <a:solidFill>
                  <a:prstClr val="black"/>
                </a:solidFill>
                <a:effectLst/>
                <a:uLnTx/>
                <a:uFillTx/>
                <a:latin typeface="Arial"/>
                <a:ea typeface="+mn-ea"/>
                <a:cs typeface="+mn-cs"/>
              </a:rPr>
              <a:t>Kestävää liikkumista korostetaan erityisesti kaupunkiseuduilla niiden tehokkaan kasvun näkökulmasta. </a:t>
            </a:r>
            <a:endParaRPr kumimoji="0" lang="fi-FI"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80330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524467" y="1884492"/>
            <a:ext cx="3348121" cy="4320000"/>
          </a:xfrm>
        </p:spPr>
        <p:txBody>
          <a:bodyPr/>
          <a:lstStyle/>
          <a:p>
            <a:pPr marL="0" indent="0">
              <a:buNone/>
            </a:pPr>
            <a:r>
              <a:rPr lang="fi-FI" sz="1100" dirty="0"/>
              <a:t>.</a:t>
            </a:r>
          </a:p>
          <a:p>
            <a:pPr marL="0" indent="0">
              <a:buNone/>
            </a:pPr>
            <a:endParaRPr lang="fi-FI" sz="1100" dirty="0"/>
          </a:p>
        </p:txBody>
      </p:sp>
      <p:sp>
        <p:nvSpPr>
          <p:cNvPr id="5" name="Päivämäärän paikkamerkki 4"/>
          <p:cNvSpPr>
            <a:spLocks noGrp="1"/>
          </p:cNvSpPr>
          <p:nvPr>
            <p:ph type="dt" sz="half" idx="10"/>
          </p:nvPr>
        </p:nvSpPr>
        <p:spPr/>
        <p:txBody>
          <a:bodyPr/>
          <a:lstStyle/>
          <a:p>
            <a:fld id="{91EEF02A-D7A3-4E13-AE1B-190A07F052F5}" type="datetime1">
              <a:rPr lang="fi-FI" smtClean="0"/>
              <a:t>27.10.2024</a:t>
            </a:fld>
            <a:endParaRPr lang="fi-FI"/>
          </a:p>
        </p:txBody>
      </p:sp>
      <p:sp>
        <p:nvSpPr>
          <p:cNvPr id="6" name="Dian numeron paikkamerkki 5"/>
          <p:cNvSpPr>
            <a:spLocks noGrp="1"/>
          </p:cNvSpPr>
          <p:nvPr>
            <p:ph type="sldNum" sz="quarter" idx="12"/>
          </p:nvPr>
        </p:nvSpPr>
        <p:spPr/>
        <p:txBody>
          <a:bodyPr/>
          <a:lstStyle/>
          <a:p>
            <a:fld id="{31160B98-140E-4345-B1A3-2A7247C42973}" type="slidenum">
              <a:rPr lang="fi-FI" smtClean="0"/>
              <a:t>6</a:t>
            </a:fld>
            <a:endParaRPr lang="fi-FI"/>
          </a:p>
        </p:txBody>
      </p:sp>
      <p:pic>
        <p:nvPicPr>
          <p:cNvPr id="7" name="Picture 9">
            <a:extLst>
              <a:ext uri="{FF2B5EF4-FFF2-40B4-BE49-F238E27FC236}">
                <a16:creationId xmlns:a16="http://schemas.microsoft.com/office/drawing/2014/main" id="{5DD22A2B-B886-707D-2C24-6FD98238EFED}"/>
              </a:ext>
            </a:extLst>
          </p:cNvPr>
          <p:cNvPicPr>
            <a:picLocks noGrp="1" noChangeAspect="1"/>
          </p:cNvPicPr>
          <p:nvPr>
            <p:ph idx="13"/>
          </p:nvPr>
        </p:nvPicPr>
        <p:blipFill>
          <a:blip r:embed="rId3" cstate="hqprint">
            <a:extLst>
              <a:ext uri="{28A0092B-C50C-407E-A947-70E740481C1C}">
                <a14:useLocalDpi xmlns:a14="http://schemas.microsoft.com/office/drawing/2010/main" val="0"/>
              </a:ext>
            </a:extLst>
          </a:blip>
          <a:srcRect l="4487" t="7650" r="4633" b="7890"/>
          <a:stretch/>
        </p:blipFill>
        <p:spPr>
          <a:xfrm>
            <a:off x="1218816" y="1278468"/>
            <a:ext cx="9885275" cy="5165572"/>
          </a:xfrm>
          <a:prstGeom prst="rect">
            <a:avLst/>
          </a:prstGeom>
        </p:spPr>
      </p:pic>
      <p:sp>
        <p:nvSpPr>
          <p:cNvPr id="8" name="Otsikko 1"/>
          <p:cNvSpPr>
            <a:spLocks noGrp="1"/>
          </p:cNvSpPr>
          <p:nvPr>
            <p:ph type="title"/>
          </p:nvPr>
        </p:nvSpPr>
        <p:spPr>
          <a:xfrm>
            <a:off x="540000" y="391273"/>
            <a:ext cx="9720000" cy="524469"/>
          </a:xfrm>
        </p:spPr>
        <p:txBody>
          <a:bodyPr/>
          <a:lstStyle/>
          <a:p>
            <a:r>
              <a:rPr lang="fi-FI" sz="2800" dirty="0"/>
              <a:t>Suunnitelman toimeenpanoa ohjaavat aluekohtaiset painotukset</a:t>
            </a:r>
            <a:endParaRPr lang="fi-FI" dirty="0"/>
          </a:p>
        </p:txBody>
      </p:sp>
      <p:sp>
        <p:nvSpPr>
          <p:cNvPr id="2" name="Nuoli: Oikea 1">
            <a:extLst>
              <a:ext uri="{FF2B5EF4-FFF2-40B4-BE49-F238E27FC236}">
                <a16:creationId xmlns:a16="http://schemas.microsoft.com/office/drawing/2014/main" id="{4CE05E9A-6694-AB2F-95C2-22CD974F374C}"/>
              </a:ext>
            </a:extLst>
          </p:cNvPr>
          <p:cNvSpPr/>
          <p:nvPr/>
        </p:nvSpPr>
        <p:spPr>
          <a:xfrm>
            <a:off x="744951" y="2382764"/>
            <a:ext cx="536256" cy="284816"/>
          </a:xfrm>
          <a:prstGeom prst="rightArrow">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92000"/>
              </a:lnSpc>
            </a:pPr>
            <a:endParaRPr lang="fi-FI" sz="2000" dirty="0" err="1">
              <a:latin typeface="Arial" panose="020B0604020202020204" pitchFamily="34" charset="0"/>
              <a:cs typeface="Arial" panose="020B0604020202020204" pitchFamily="34" charset="0"/>
            </a:endParaRPr>
          </a:p>
        </p:txBody>
      </p:sp>
      <p:sp>
        <p:nvSpPr>
          <p:cNvPr id="4" name="Nuoli: Oikea 3">
            <a:extLst>
              <a:ext uri="{FF2B5EF4-FFF2-40B4-BE49-F238E27FC236}">
                <a16:creationId xmlns:a16="http://schemas.microsoft.com/office/drawing/2014/main" id="{D0B38E00-70E2-192C-1160-183364885D4A}"/>
              </a:ext>
            </a:extLst>
          </p:cNvPr>
          <p:cNvSpPr/>
          <p:nvPr/>
        </p:nvSpPr>
        <p:spPr>
          <a:xfrm>
            <a:off x="744951" y="4056692"/>
            <a:ext cx="536256" cy="284816"/>
          </a:xfrm>
          <a:prstGeom prst="rightArrow">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92000"/>
              </a:lnSpc>
            </a:pPr>
            <a:endParaRPr lang="fi-FI" sz="2000" dirty="0" err="1">
              <a:latin typeface="Arial" panose="020B0604020202020204" pitchFamily="34" charset="0"/>
              <a:cs typeface="Arial" panose="020B0604020202020204" pitchFamily="34" charset="0"/>
            </a:endParaRPr>
          </a:p>
        </p:txBody>
      </p:sp>
      <p:sp>
        <p:nvSpPr>
          <p:cNvPr id="9" name="Nuoli: Oikea 8">
            <a:extLst>
              <a:ext uri="{FF2B5EF4-FFF2-40B4-BE49-F238E27FC236}">
                <a16:creationId xmlns:a16="http://schemas.microsoft.com/office/drawing/2014/main" id="{28D4AC2E-B89E-FDC8-C16C-E88A828446CE}"/>
              </a:ext>
            </a:extLst>
          </p:cNvPr>
          <p:cNvSpPr/>
          <p:nvPr/>
        </p:nvSpPr>
        <p:spPr>
          <a:xfrm>
            <a:off x="744951" y="5828072"/>
            <a:ext cx="536256" cy="284816"/>
          </a:xfrm>
          <a:prstGeom prst="rightArrow">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92000"/>
              </a:lnSpc>
            </a:pPr>
            <a:endParaRPr lang="fi-FI" sz="200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8227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8524467" y="1884492"/>
            <a:ext cx="3348121" cy="4320000"/>
          </a:xfrm>
        </p:spPr>
        <p:txBody>
          <a:bodyPr/>
          <a:lstStyle/>
          <a:p>
            <a:pPr marL="0" indent="0">
              <a:buNone/>
            </a:pPr>
            <a:r>
              <a:rPr lang="fi-FI" sz="1100" b="1" dirty="0"/>
              <a:t>Liikennejärjestelmää kehitetään sen käyttäjiä varten varmistaen kilpailukyky ja kasvu, eri alueiden saavutettavuus sekä kansalaisten sujuva liikkuminen. </a:t>
            </a:r>
            <a:r>
              <a:rPr lang="fi-FI" sz="1100" dirty="0"/>
              <a:t>Tämä tehdään toimenpideohjelman toimenpiteiden sekä liikennejärjestelmäanalyysissa havaittujen tarpeiden pohjalta tietopohjaisesti. Suunnitelman toimeenpanossa huomioidaan alueiden erityispiirteitä yhteisten liikennejärjestelmän kehittämislinjausten lisäksi. </a:t>
            </a:r>
          </a:p>
          <a:p>
            <a:pPr marL="0" indent="0">
              <a:buNone/>
            </a:pPr>
            <a:r>
              <a:rPr lang="fi-FI" sz="1100" b="1" dirty="0"/>
              <a:t>Maaseutumaisilla alueilla </a:t>
            </a:r>
            <a:r>
              <a:rPr lang="fi-FI" sz="1100" dirty="0"/>
              <a:t>pääpaino on olemassa olevan verkon ja palveluiden ylläpitämisessä. </a:t>
            </a:r>
            <a:r>
              <a:rPr lang="fi-FI" sz="1100" b="1" dirty="0"/>
              <a:t>Kaupunkialueilla ja taajamissa </a:t>
            </a:r>
            <a:r>
              <a:rPr lang="fi-FI" sz="1100" dirty="0"/>
              <a:t>pääpaino on olemassa olevan yhdyskuntarakenteen ja liikennejärjestelmän kehittämisessä huomioiden myös joukkoliikenteen ja liikenneturvallisuuden edistämiseen tähtäävät kustannustehokkaat toimet. Liikenneverkkoja tai -palveluita laajennetaan vain erityisissä tilanteissa. Elinkeinoelämän uusiin investointeihin liittyviin kehittämistarpeisiin reagoidaan tietopohjaisesti ja joustavasti koko maassa.</a:t>
            </a:r>
          </a:p>
          <a:p>
            <a:pPr marL="0" indent="0">
              <a:buNone/>
            </a:pPr>
            <a:r>
              <a:rPr lang="fi-FI" sz="1100" dirty="0"/>
              <a:t>Hallitusohjelman mukaisesti Pohjoisen ja Itäisen Suomen ohjelmien valmistelu on käynnistynyt. Ohjelmat laaditaan yhteistyössä alueellisten toimijoiden kanssa ja liikenteen osalta valmistelua tehdään Liikenne 12-suunnitelman pohjalta.</a:t>
            </a:r>
          </a:p>
          <a:p>
            <a:pPr marL="0" indent="0">
              <a:buNone/>
            </a:pPr>
            <a:endParaRPr lang="fi-FI" sz="1100" dirty="0"/>
          </a:p>
        </p:txBody>
      </p:sp>
      <p:sp>
        <p:nvSpPr>
          <p:cNvPr id="5" name="Päivämäärän paikkamerkki 4"/>
          <p:cNvSpPr>
            <a:spLocks noGrp="1"/>
          </p:cNvSpPr>
          <p:nvPr>
            <p:ph type="dt" sz="half" idx="10"/>
          </p:nvPr>
        </p:nvSpPr>
        <p:spPr/>
        <p:txBody>
          <a:bodyPr/>
          <a:lstStyle/>
          <a:p>
            <a:fld id="{91EEF02A-D7A3-4E13-AE1B-190A07F052F5}" type="datetime1">
              <a:rPr lang="fi-FI" smtClean="0"/>
              <a:t>27.10.2024</a:t>
            </a:fld>
            <a:endParaRPr lang="fi-FI"/>
          </a:p>
        </p:txBody>
      </p:sp>
      <p:sp>
        <p:nvSpPr>
          <p:cNvPr id="6" name="Dian numeron paikkamerkki 5"/>
          <p:cNvSpPr>
            <a:spLocks noGrp="1"/>
          </p:cNvSpPr>
          <p:nvPr>
            <p:ph type="sldNum" sz="quarter" idx="12"/>
          </p:nvPr>
        </p:nvSpPr>
        <p:spPr/>
        <p:txBody>
          <a:bodyPr/>
          <a:lstStyle/>
          <a:p>
            <a:fld id="{31160B98-140E-4345-B1A3-2A7247C42973}" type="slidenum">
              <a:rPr lang="fi-FI" smtClean="0"/>
              <a:t>7</a:t>
            </a:fld>
            <a:endParaRPr lang="fi-FI"/>
          </a:p>
        </p:txBody>
      </p:sp>
      <p:pic>
        <p:nvPicPr>
          <p:cNvPr id="7" name="Picture 9">
            <a:extLst>
              <a:ext uri="{FF2B5EF4-FFF2-40B4-BE49-F238E27FC236}">
                <a16:creationId xmlns:a16="http://schemas.microsoft.com/office/drawing/2014/main" id="{5DD22A2B-B886-707D-2C24-6FD98238EFED}"/>
              </a:ext>
            </a:extLst>
          </p:cNvPr>
          <p:cNvPicPr>
            <a:picLocks noGrp="1" noChangeAspect="1"/>
          </p:cNvPicPr>
          <p:nvPr>
            <p:ph idx="13"/>
          </p:nvPr>
        </p:nvPicPr>
        <p:blipFill>
          <a:blip r:embed="rId2" cstate="hqprint">
            <a:extLst>
              <a:ext uri="{28A0092B-C50C-407E-A947-70E740481C1C}">
                <a14:useLocalDpi xmlns:a14="http://schemas.microsoft.com/office/drawing/2010/main" val="0"/>
              </a:ext>
            </a:extLst>
          </a:blip>
          <a:srcRect l="4487" t="7650" r="4633" b="7890"/>
          <a:stretch/>
        </p:blipFill>
        <p:spPr>
          <a:xfrm>
            <a:off x="439883" y="1884492"/>
            <a:ext cx="7683858" cy="4015217"/>
          </a:xfrm>
          <a:prstGeom prst="rect">
            <a:avLst/>
          </a:prstGeom>
        </p:spPr>
      </p:pic>
      <p:sp>
        <p:nvSpPr>
          <p:cNvPr id="8" name="Otsikko 1"/>
          <p:cNvSpPr>
            <a:spLocks noGrp="1"/>
          </p:cNvSpPr>
          <p:nvPr>
            <p:ph type="title"/>
          </p:nvPr>
        </p:nvSpPr>
        <p:spPr>
          <a:xfrm>
            <a:off x="540000" y="823074"/>
            <a:ext cx="9720000" cy="524469"/>
          </a:xfrm>
        </p:spPr>
        <p:txBody>
          <a:bodyPr/>
          <a:lstStyle/>
          <a:p>
            <a:r>
              <a:rPr lang="fi-FI" sz="2800" dirty="0"/>
              <a:t>Suunnitelman toimeenpanoa ohjaavat aluekohtaiset painotukset</a:t>
            </a:r>
            <a:endParaRPr lang="fi-FI" dirty="0"/>
          </a:p>
        </p:txBody>
      </p:sp>
      <p:sp>
        <p:nvSpPr>
          <p:cNvPr id="2" name="Nuoli: Oikea 1">
            <a:extLst>
              <a:ext uri="{FF2B5EF4-FFF2-40B4-BE49-F238E27FC236}">
                <a16:creationId xmlns:a16="http://schemas.microsoft.com/office/drawing/2014/main" id="{4CE05E9A-6694-AB2F-95C2-22CD974F374C}"/>
              </a:ext>
            </a:extLst>
          </p:cNvPr>
          <p:cNvSpPr/>
          <p:nvPr/>
        </p:nvSpPr>
        <p:spPr>
          <a:xfrm>
            <a:off x="110572" y="2716713"/>
            <a:ext cx="536256" cy="284816"/>
          </a:xfrm>
          <a:prstGeom prst="rightArrow">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92000"/>
              </a:lnSpc>
            </a:pPr>
            <a:endParaRPr lang="fi-FI" sz="2000" dirty="0" err="1">
              <a:latin typeface="Arial" panose="020B0604020202020204" pitchFamily="34" charset="0"/>
              <a:cs typeface="Arial" panose="020B0604020202020204" pitchFamily="34" charset="0"/>
            </a:endParaRPr>
          </a:p>
        </p:txBody>
      </p:sp>
      <p:sp>
        <p:nvSpPr>
          <p:cNvPr id="4" name="Nuoli: Oikea 3">
            <a:extLst>
              <a:ext uri="{FF2B5EF4-FFF2-40B4-BE49-F238E27FC236}">
                <a16:creationId xmlns:a16="http://schemas.microsoft.com/office/drawing/2014/main" id="{D0B38E00-70E2-192C-1160-183364885D4A}"/>
              </a:ext>
            </a:extLst>
          </p:cNvPr>
          <p:cNvSpPr/>
          <p:nvPr/>
        </p:nvSpPr>
        <p:spPr>
          <a:xfrm>
            <a:off x="110572" y="4044492"/>
            <a:ext cx="536256" cy="284816"/>
          </a:xfrm>
          <a:prstGeom prst="rightArrow">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92000"/>
              </a:lnSpc>
            </a:pPr>
            <a:endParaRPr lang="fi-FI" sz="2000" dirty="0" err="1">
              <a:latin typeface="Arial" panose="020B0604020202020204" pitchFamily="34" charset="0"/>
              <a:cs typeface="Arial" panose="020B0604020202020204" pitchFamily="34" charset="0"/>
            </a:endParaRPr>
          </a:p>
        </p:txBody>
      </p:sp>
      <p:sp>
        <p:nvSpPr>
          <p:cNvPr id="9" name="Nuoli: Oikea 8">
            <a:extLst>
              <a:ext uri="{FF2B5EF4-FFF2-40B4-BE49-F238E27FC236}">
                <a16:creationId xmlns:a16="http://schemas.microsoft.com/office/drawing/2014/main" id="{28D4AC2E-B89E-FDC8-C16C-E88A828446CE}"/>
              </a:ext>
            </a:extLst>
          </p:cNvPr>
          <p:cNvSpPr/>
          <p:nvPr/>
        </p:nvSpPr>
        <p:spPr>
          <a:xfrm>
            <a:off x="110572" y="5471713"/>
            <a:ext cx="536256" cy="284816"/>
          </a:xfrm>
          <a:prstGeom prst="rightArrow">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108000" tIns="72000" rIns="108000" bIns="72000" rtlCol="0" anchor="ctr"/>
          <a:lstStyle/>
          <a:p>
            <a:pPr algn="ctr">
              <a:lnSpc>
                <a:spcPct val="92000"/>
              </a:lnSpc>
            </a:pPr>
            <a:endParaRPr lang="fi-FI" sz="2000" dirty="0" err="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0898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Talousraami</a:t>
            </a:r>
          </a:p>
        </p:txBody>
      </p:sp>
      <p:sp>
        <p:nvSpPr>
          <p:cNvPr id="3" name="Päivämäärän paikkamerkki 2"/>
          <p:cNvSpPr>
            <a:spLocks noGrp="1"/>
          </p:cNvSpPr>
          <p:nvPr>
            <p:ph type="dt" sz="half" idx="10"/>
          </p:nvPr>
        </p:nvSpPr>
        <p:spPr/>
        <p:txBody>
          <a:bodyPr/>
          <a:lstStyle/>
          <a:p>
            <a:fld id="{42D23478-DA28-499F-9E3A-7BF7C64EAE2D}" type="datetime1">
              <a:rPr lang="fi-FI" smtClean="0"/>
              <a:t>27.10.2024</a:t>
            </a:fld>
            <a:endParaRPr lang="fi-FI"/>
          </a:p>
        </p:txBody>
      </p:sp>
      <p:sp>
        <p:nvSpPr>
          <p:cNvPr id="4" name="Dian numeron paikkamerkki 3"/>
          <p:cNvSpPr>
            <a:spLocks noGrp="1"/>
          </p:cNvSpPr>
          <p:nvPr>
            <p:ph type="sldNum" sz="quarter" idx="12"/>
          </p:nvPr>
        </p:nvSpPr>
        <p:spPr/>
        <p:txBody>
          <a:bodyPr/>
          <a:lstStyle/>
          <a:p>
            <a:fld id="{31160B98-140E-4345-B1A3-2A7247C42973}" type="slidenum">
              <a:rPr lang="fi-FI" smtClean="0"/>
              <a:t>8</a:t>
            </a:fld>
            <a:endParaRPr lang="fi-FI"/>
          </a:p>
        </p:txBody>
      </p:sp>
    </p:spTree>
    <p:extLst>
      <p:ext uri="{BB962C8B-B14F-4D97-AF65-F5344CB8AC3E}">
        <p14:creationId xmlns:p14="http://schemas.microsoft.com/office/powerpoint/2010/main" val="4210888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75613" y="235620"/>
            <a:ext cx="10730751" cy="972000"/>
          </a:xfrm>
        </p:spPr>
        <p:txBody>
          <a:bodyPr/>
          <a:lstStyle/>
          <a:p>
            <a:r>
              <a:rPr lang="fi-FI" dirty="0">
                <a:solidFill>
                  <a:schemeClr val="accent1"/>
                </a:solidFill>
              </a:rPr>
              <a:t>Rahoitusohjelmassa huomioidaan valtion vaikea taloustilanne </a:t>
            </a:r>
            <a:r>
              <a:rPr lang="fi-FI" sz="1400" dirty="0">
                <a:solidFill>
                  <a:srgbClr val="FF0000"/>
                </a:solidFill>
              </a:rPr>
              <a:t>(luonnos 30.8.2024)</a:t>
            </a:r>
          </a:p>
        </p:txBody>
      </p:sp>
      <p:sp>
        <p:nvSpPr>
          <p:cNvPr id="5" name="Päivämäärän paikkamerkki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EEF02A-D7A3-4E13-AE1B-190A07F052F5}" type="datetime1">
              <a:rPr kumimoji="0" lang="fi-FI" sz="1100" b="0" i="0" u="none" strike="noStrike" kern="1200" cap="none" spc="0" normalizeH="0" baseline="0" noProof="0" smtClean="0">
                <a:ln>
                  <a:noFill/>
                </a:ln>
                <a:solidFill>
                  <a:srgbClr val="001E8C"/>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27.10.2024</a:t>
            </a:fld>
            <a:endParaRPr kumimoji="0" lang="fi-FI" sz="1100" b="0" i="0" u="none" strike="noStrike" kern="1200" cap="none" spc="0" normalizeH="0" baseline="0" noProof="0">
              <a:ln>
                <a:noFill/>
              </a:ln>
              <a:solidFill>
                <a:srgbClr val="001E8C"/>
              </a:solidFill>
              <a:effectLst/>
              <a:uLnTx/>
              <a:uFillTx/>
              <a:latin typeface="Arial"/>
              <a:ea typeface="+mn-ea"/>
              <a:cs typeface="+mn-cs"/>
            </a:endParaRPr>
          </a:p>
        </p:txBody>
      </p:sp>
      <p:sp>
        <p:nvSpPr>
          <p:cNvPr id="6" name="Dian numeron paikkamerkki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60B98-140E-4345-B1A3-2A7247C42973}" type="slidenum">
              <a:rPr kumimoji="0" lang="fi-FI" sz="1100" b="0" i="0" u="none" strike="noStrike" kern="1200" cap="none" spc="0" normalizeH="0" baseline="0" noProof="0" smtClean="0">
                <a:ln>
                  <a:noFill/>
                </a:ln>
                <a:solidFill>
                  <a:srgbClr val="001E8C"/>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100" b="0" i="0" u="none" strike="noStrike" kern="1200" cap="none" spc="0" normalizeH="0" baseline="0" noProof="0">
              <a:ln>
                <a:noFill/>
              </a:ln>
              <a:solidFill>
                <a:srgbClr val="001E8C"/>
              </a:solidFill>
              <a:effectLst/>
              <a:uLnTx/>
              <a:uFillTx/>
              <a:latin typeface="Arial"/>
              <a:ea typeface="+mn-ea"/>
              <a:cs typeface="+mn-cs"/>
            </a:endParaRPr>
          </a:p>
        </p:txBody>
      </p:sp>
      <p:sp>
        <p:nvSpPr>
          <p:cNvPr id="12" name="Tekstiruutu 11"/>
          <p:cNvSpPr txBox="1"/>
          <p:nvPr/>
        </p:nvSpPr>
        <p:spPr>
          <a:xfrm>
            <a:off x="3128725" y="3279434"/>
            <a:ext cx="1793965" cy="247093"/>
          </a:xfrm>
          <a:prstGeom prst="rect">
            <a:avLst/>
          </a:prstGeom>
        </p:spPr>
        <p:txBody>
          <a:bodyPr vert="horz" wrap="square" lIns="0" tIns="0" rIns="0" bIns="0" rtlCol="0">
            <a:noAutofit/>
          </a:bodyPr>
          <a:lstStyle/>
          <a:p>
            <a:pPr marL="0" marR="0" lvl="0" indent="0" algn="l" defTabSz="914400" rtl="0" eaLnBrk="1" fontAlgn="auto" latinLnBrk="0" hangingPunct="1">
              <a:lnSpc>
                <a:spcPct val="92000"/>
              </a:lnSpc>
              <a:spcBef>
                <a:spcPts val="1400"/>
              </a:spcBef>
              <a:spcAft>
                <a:spcPts val="0"/>
              </a:spcAft>
              <a:buClrTx/>
              <a:buSzTx/>
              <a:buFontTx/>
              <a:buNone/>
              <a:tabLst/>
              <a:defRPr/>
            </a:pPr>
            <a:r>
              <a:rPr kumimoji="0" lang="fi-FI" sz="1200" b="0" i="0" u="none" strike="noStrike" kern="1200" cap="none" spc="0" normalizeH="0" baseline="0" noProof="0" dirty="0">
                <a:ln>
                  <a:noFill/>
                </a:ln>
                <a:solidFill>
                  <a:srgbClr val="000000"/>
                </a:solidFill>
                <a:effectLst/>
                <a:uLnTx/>
                <a:uFillTx/>
                <a:latin typeface="Arial"/>
                <a:ea typeface="+mn-ea"/>
                <a:cs typeface="+mn-cs"/>
              </a:rPr>
              <a:t>Kehyskausi 2025-2028</a:t>
            </a:r>
          </a:p>
        </p:txBody>
      </p:sp>
      <p:cxnSp>
        <p:nvCxnSpPr>
          <p:cNvPr id="7" name="Suora yhdysviiva 6"/>
          <p:cNvCxnSpPr/>
          <p:nvPr/>
        </p:nvCxnSpPr>
        <p:spPr>
          <a:xfrm flipH="1">
            <a:off x="5278706" y="3177839"/>
            <a:ext cx="27709" cy="3401228"/>
          </a:xfrm>
          <a:prstGeom prst="line">
            <a:avLst/>
          </a:prstGeom>
          <a:ln w="9525">
            <a:solidFill>
              <a:srgbClr val="001E8C"/>
            </a:solidFill>
            <a:prstDash val="dash"/>
            <a:tailEnd type="none"/>
          </a:ln>
        </p:spPr>
        <p:style>
          <a:lnRef idx="1">
            <a:schemeClr val="accent1"/>
          </a:lnRef>
          <a:fillRef idx="0">
            <a:schemeClr val="accent1"/>
          </a:fillRef>
          <a:effectRef idx="0">
            <a:schemeClr val="accent1"/>
          </a:effectRef>
          <a:fontRef idx="minor">
            <a:schemeClr val="tx1"/>
          </a:fontRef>
        </p:style>
      </p:cxnSp>
      <p:graphicFrame>
        <p:nvGraphicFramePr>
          <p:cNvPr id="8" name="Kaavio 7">
            <a:extLst>
              <a:ext uri="{FF2B5EF4-FFF2-40B4-BE49-F238E27FC236}">
                <a16:creationId xmlns:a16="http://schemas.microsoft.com/office/drawing/2014/main" id="{00000000-0008-0000-0300-000005000000}"/>
              </a:ext>
            </a:extLst>
          </p:cNvPr>
          <p:cNvGraphicFramePr>
            <a:graphicFrameLocks/>
          </p:cNvGraphicFramePr>
          <p:nvPr>
            <p:extLst>
              <p:ext uri="{D42A27DB-BD31-4B8C-83A1-F6EECF244321}">
                <p14:modId xmlns:p14="http://schemas.microsoft.com/office/powerpoint/2010/main" val="2252211108"/>
              </p:ext>
            </p:extLst>
          </p:nvPr>
        </p:nvGraphicFramePr>
        <p:xfrm>
          <a:off x="1839266" y="3019018"/>
          <a:ext cx="8845857" cy="3702457"/>
        </p:xfrm>
        <a:graphic>
          <a:graphicData uri="http://schemas.openxmlformats.org/drawingml/2006/chart">
            <c:chart xmlns:c="http://schemas.openxmlformats.org/drawingml/2006/chart" xmlns:r="http://schemas.openxmlformats.org/officeDocument/2006/relationships" r:id="rId2"/>
          </a:graphicData>
        </a:graphic>
      </p:graphicFrame>
      <p:sp>
        <p:nvSpPr>
          <p:cNvPr id="9" name="Sisällön paikkamerkki 2"/>
          <p:cNvSpPr>
            <a:spLocks noGrp="1"/>
          </p:cNvSpPr>
          <p:nvPr>
            <p:ph idx="1"/>
          </p:nvPr>
        </p:nvSpPr>
        <p:spPr>
          <a:xfrm>
            <a:off x="375613" y="1468036"/>
            <a:ext cx="10874589" cy="714771"/>
          </a:xfrm>
        </p:spPr>
        <p:txBody>
          <a:bodyPr numCol="1"/>
          <a:lstStyle/>
          <a:p>
            <a:r>
              <a:rPr lang="fi-FI" dirty="0"/>
              <a:t>Rahoitusohjelma sovitetaan julkisen talouden suunnitelmaan vuosille 2025-2028</a:t>
            </a:r>
          </a:p>
          <a:p>
            <a:r>
              <a:rPr lang="fi-FI" dirty="0"/>
              <a:t>Vuodesta 2029 kokonaisrahoitustasoa on tarve kasvattaa n. 150 milj. eurolla</a:t>
            </a:r>
          </a:p>
          <a:p>
            <a:pPr lvl="1"/>
            <a:r>
              <a:rPr lang="fi-FI" dirty="0"/>
              <a:t>Hallitusohjelman määräaikainen investointiohjelman (HO Liite E) toteuma on arvio ja toteutushankkeet jatkunevat JTS-kauden jälkeenkin (rahoitus varmistetaan omaisuuden myynneillä)</a:t>
            </a:r>
          </a:p>
          <a:p>
            <a:pPr marL="0" indent="0">
              <a:buNone/>
            </a:pPr>
            <a:endParaRPr lang="fi-FI" dirty="0"/>
          </a:p>
        </p:txBody>
      </p:sp>
    </p:spTree>
    <p:extLst>
      <p:ext uri="{BB962C8B-B14F-4D97-AF65-F5344CB8AC3E}">
        <p14:creationId xmlns:p14="http://schemas.microsoft.com/office/powerpoint/2010/main" val="1056045097"/>
      </p:ext>
    </p:extLst>
  </p:cSld>
  <p:clrMapOvr>
    <a:masterClrMapping/>
  </p:clrMapOvr>
</p:sld>
</file>

<file path=ppt/theme/theme1.xml><?xml version="1.0" encoding="utf-8"?>
<a:theme xmlns:a="http://schemas.openxmlformats.org/drawingml/2006/main" name="Liikenne- ja viestintäministeriö">
  <a:themeElements>
    <a:clrScheme name="LVM2023">
      <a:dk1>
        <a:sysClr val="windowText" lastClr="000000"/>
      </a:dk1>
      <a:lt1>
        <a:sysClr val="window" lastClr="FFFFFF"/>
      </a:lt1>
      <a:dk2>
        <a:srgbClr val="001E8C"/>
      </a:dk2>
      <a:lt2>
        <a:srgbClr val="12C899"/>
      </a:lt2>
      <a:accent1>
        <a:srgbClr val="001E8C"/>
      </a:accent1>
      <a:accent2>
        <a:srgbClr val="8EBEFF"/>
      </a:accent2>
      <a:accent3>
        <a:srgbClr val="008996"/>
      </a:accent3>
      <a:accent4>
        <a:srgbClr val="12C899"/>
      </a:accent4>
      <a:accent5>
        <a:srgbClr val="365ABD"/>
      </a:accent5>
      <a:accent6>
        <a:srgbClr val="DCE6E8"/>
      </a:accent6>
      <a:hlink>
        <a:srgbClr val="0563C1"/>
      </a:hlink>
      <a:folHlink>
        <a:srgbClr val="954F72"/>
      </a:folHlink>
    </a:clrScheme>
    <a:fontScheme name="Arial Narrow - Aria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E8C"/>
        </a:solidFill>
        <a:ln>
          <a:noFill/>
        </a:ln>
      </a:spPr>
      <a:bodyPr lIns="108000" tIns="72000" rIns="108000" bIns="72000" rtlCol="0" anchor="ctr"/>
      <a:lstStyle>
        <a:defPPr algn="ctr">
          <a:lnSpc>
            <a:spcPct val="92000"/>
          </a:lnSpc>
          <a:defRPr sz="2000" dirty="0" err="1" smtClean="0">
            <a:latin typeface="Arial" panose="020B0604020202020204" pitchFamily="34" charset="0"/>
            <a:cs typeface="Arial" panose="020B0604020202020204" pitchFamily="34" charset="0"/>
          </a:defRPr>
        </a:defPPr>
      </a:lstStyle>
      <a:style>
        <a:lnRef idx="2">
          <a:schemeClr val="accent1">
            <a:shade val="15000"/>
          </a:schemeClr>
        </a:lnRef>
        <a:fillRef idx="1">
          <a:schemeClr val="accent1"/>
        </a:fillRef>
        <a:effectRef idx="0">
          <a:schemeClr val="accent1"/>
        </a:effectRef>
        <a:fontRef idx="minor">
          <a:schemeClr val="lt1"/>
        </a:fontRef>
      </a:style>
    </a:spDef>
    <a:lnDef>
      <a:spPr>
        <a:ln w="63500">
          <a:solidFill>
            <a:srgbClr val="001E8C"/>
          </a:solidFill>
          <a:tailEnd type="none"/>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oAutofit/>
      </a:bodyPr>
      <a:lstStyle>
        <a:defPPr marL="0" indent="0" algn="l">
          <a:lnSpc>
            <a:spcPct val="92000"/>
          </a:lnSpc>
          <a:spcBef>
            <a:spcPts val="1400"/>
          </a:spcBef>
          <a:buNone/>
          <a:defRPr sz="2000" dirty="0" err="1" smtClean="0">
            <a:solidFill>
              <a:srgbClr val="000000"/>
            </a:solidFill>
          </a:defRPr>
        </a:defPPr>
      </a:lstStyle>
    </a:txDef>
  </a:objectDefaults>
  <a:extraClrSchemeLst/>
  <a:extLst>
    <a:ext uri="{05A4C25C-085E-4340-85A3-A5531E510DB2}">
      <thm15:themeFamily xmlns:thm15="http://schemas.microsoft.com/office/thememl/2012/main" name="LVM_esitysmallipohja_v2023-11-01_taulukkotesti.potx" id="{88773AB8-9BEA-4DE2-AD9A-043A93F37132}" vid="{BA36BA95-7564-4079-939C-AB9587A0ABC3}"/>
    </a:ext>
  </a:extLst>
</a:theme>
</file>

<file path=ppt/theme/theme2.xml><?xml version="1.0" encoding="utf-8"?>
<a:theme xmlns:a="http://schemas.openxmlformats.org/drawingml/2006/main" name="1_Liikenne- ja viestintäministeriö">
  <a:themeElements>
    <a:clrScheme name="LVM2023">
      <a:dk1>
        <a:sysClr val="windowText" lastClr="000000"/>
      </a:dk1>
      <a:lt1>
        <a:sysClr val="window" lastClr="FFFFFF"/>
      </a:lt1>
      <a:dk2>
        <a:srgbClr val="001E8C"/>
      </a:dk2>
      <a:lt2>
        <a:srgbClr val="12C899"/>
      </a:lt2>
      <a:accent1>
        <a:srgbClr val="001E8C"/>
      </a:accent1>
      <a:accent2>
        <a:srgbClr val="8EBEFF"/>
      </a:accent2>
      <a:accent3>
        <a:srgbClr val="008996"/>
      </a:accent3>
      <a:accent4>
        <a:srgbClr val="12C899"/>
      </a:accent4>
      <a:accent5>
        <a:srgbClr val="365ABD"/>
      </a:accent5>
      <a:accent6>
        <a:srgbClr val="DCE6E8"/>
      </a:accent6>
      <a:hlink>
        <a:srgbClr val="0563C1"/>
      </a:hlink>
      <a:folHlink>
        <a:srgbClr val="954F72"/>
      </a:folHlink>
    </a:clrScheme>
    <a:fontScheme name="Arial Narrow - Aria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E8C"/>
        </a:solidFill>
        <a:ln>
          <a:noFill/>
        </a:ln>
      </a:spPr>
      <a:bodyPr lIns="108000" tIns="72000" rIns="108000" bIns="72000" rtlCol="0" anchor="ctr"/>
      <a:lstStyle>
        <a:defPPr algn="ctr">
          <a:lnSpc>
            <a:spcPct val="92000"/>
          </a:lnSpc>
          <a:defRPr sz="2000" dirty="0" err="1" smtClean="0">
            <a:latin typeface="Arial" panose="020B0604020202020204" pitchFamily="34" charset="0"/>
            <a:cs typeface="Arial" panose="020B0604020202020204" pitchFamily="34" charset="0"/>
          </a:defRPr>
        </a:defPPr>
      </a:lstStyle>
      <a:style>
        <a:lnRef idx="2">
          <a:schemeClr val="accent1">
            <a:shade val="15000"/>
          </a:schemeClr>
        </a:lnRef>
        <a:fillRef idx="1">
          <a:schemeClr val="accent1"/>
        </a:fillRef>
        <a:effectRef idx="0">
          <a:schemeClr val="accent1"/>
        </a:effectRef>
        <a:fontRef idx="minor">
          <a:schemeClr val="lt1"/>
        </a:fontRef>
      </a:style>
    </a:spDef>
    <a:lnDef>
      <a:spPr>
        <a:ln w="63500">
          <a:solidFill>
            <a:srgbClr val="001E8C"/>
          </a:solidFill>
          <a:tailEnd type="none"/>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oAutofit/>
      </a:bodyPr>
      <a:lstStyle>
        <a:defPPr marL="0" indent="0" algn="l">
          <a:lnSpc>
            <a:spcPct val="92000"/>
          </a:lnSpc>
          <a:spcBef>
            <a:spcPts val="1400"/>
          </a:spcBef>
          <a:buNone/>
          <a:defRPr sz="2000" dirty="0" err="1" smtClean="0">
            <a:solidFill>
              <a:srgbClr val="000000"/>
            </a:solidFill>
          </a:defRPr>
        </a:defPPr>
      </a:lstStyle>
    </a:txDef>
  </a:objectDefaults>
  <a:extraClrSchemeLst/>
  <a:extLst>
    <a:ext uri="{05A4C25C-085E-4340-85A3-A5531E510DB2}">
      <thm15:themeFamily xmlns:thm15="http://schemas.microsoft.com/office/thememl/2012/main" name="LVM_esitysmallipohja_v2023-11-01_taulukkotesti.potx" id="{88773AB8-9BEA-4DE2-AD9A-043A93F37132}" vid="{BA36BA95-7564-4079-939C-AB9587A0ABC3}"/>
    </a:ext>
  </a:extLst>
</a:theme>
</file>

<file path=ppt/theme/theme3.xml><?xml version="1.0" encoding="utf-8"?>
<a:theme xmlns:a="http://schemas.openxmlformats.org/drawingml/2006/main" name="2_Liikenne- ja viestintäministeriö">
  <a:themeElements>
    <a:clrScheme name="LVM2023">
      <a:dk1>
        <a:sysClr val="windowText" lastClr="000000"/>
      </a:dk1>
      <a:lt1>
        <a:sysClr val="window" lastClr="FFFFFF"/>
      </a:lt1>
      <a:dk2>
        <a:srgbClr val="001E8C"/>
      </a:dk2>
      <a:lt2>
        <a:srgbClr val="12C899"/>
      </a:lt2>
      <a:accent1>
        <a:srgbClr val="001E8C"/>
      </a:accent1>
      <a:accent2>
        <a:srgbClr val="8EBEFF"/>
      </a:accent2>
      <a:accent3>
        <a:srgbClr val="008996"/>
      </a:accent3>
      <a:accent4>
        <a:srgbClr val="12C899"/>
      </a:accent4>
      <a:accent5>
        <a:srgbClr val="365ABD"/>
      </a:accent5>
      <a:accent6>
        <a:srgbClr val="DCE6E8"/>
      </a:accent6>
      <a:hlink>
        <a:srgbClr val="0563C1"/>
      </a:hlink>
      <a:folHlink>
        <a:srgbClr val="954F72"/>
      </a:folHlink>
    </a:clrScheme>
    <a:fontScheme name="Arial Narrow - Arial">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1E8C"/>
        </a:solidFill>
        <a:ln>
          <a:noFill/>
        </a:ln>
      </a:spPr>
      <a:bodyPr lIns="108000" tIns="72000" rIns="108000" bIns="72000" rtlCol="0" anchor="ctr"/>
      <a:lstStyle>
        <a:defPPr algn="ctr">
          <a:lnSpc>
            <a:spcPct val="92000"/>
          </a:lnSpc>
          <a:defRPr sz="2000" dirty="0" err="1" smtClean="0">
            <a:latin typeface="Arial" panose="020B0604020202020204" pitchFamily="34" charset="0"/>
            <a:cs typeface="Arial" panose="020B0604020202020204" pitchFamily="34" charset="0"/>
          </a:defRPr>
        </a:defPPr>
      </a:lstStyle>
      <a:style>
        <a:lnRef idx="2">
          <a:schemeClr val="accent1">
            <a:shade val="15000"/>
          </a:schemeClr>
        </a:lnRef>
        <a:fillRef idx="1">
          <a:schemeClr val="accent1"/>
        </a:fillRef>
        <a:effectRef idx="0">
          <a:schemeClr val="accent1"/>
        </a:effectRef>
        <a:fontRef idx="minor">
          <a:schemeClr val="lt1"/>
        </a:fontRef>
      </a:style>
    </a:spDef>
    <a:lnDef>
      <a:spPr>
        <a:ln w="63500">
          <a:solidFill>
            <a:srgbClr val="001E8C"/>
          </a:solidFill>
          <a:tailEnd type="none"/>
        </a:ln>
      </a:spPr>
      <a:bodyPr/>
      <a:lstStyle/>
      <a:style>
        <a:lnRef idx="1">
          <a:schemeClr val="accent1"/>
        </a:lnRef>
        <a:fillRef idx="0">
          <a:schemeClr val="accent1"/>
        </a:fillRef>
        <a:effectRef idx="0">
          <a:schemeClr val="accent1"/>
        </a:effectRef>
        <a:fontRef idx="minor">
          <a:schemeClr val="tx1"/>
        </a:fontRef>
      </a:style>
    </a:lnDef>
    <a:txDef>
      <a:spPr/>
      <a:bodyPr vert="horz" wrap="square" lIns="0" tIns="0" rIns="0" bIns="0" rtlCol="0">
        <a:noAutofit/>
      </a:bodyPr>
      <a:lstStyle>
        <a:defPPr marL="0" indent="0" algn="l">
          <a:lnSpc>
            <a:spcPct val="92000"/>
          </a:lnSpc>
          <a:spcBef>
            <a:spcPts val="1400"/>
          </a:spcBef>
          <a:buNone/>
          <a:defRPr sz="2000" dirty="0" err="1" smtClean="0">
            <a:solidFill>
              <a:srgbClr val="000000"/>
            </a:solidFill>
          </a:defRPr>
        </a:defPPr>
      </a:lstStyle>
    </a:txDef>
  </a:objectDefaults>
  <a:extraClrSchemeLst/>
  <a:extLst>
    <a:ext uri="{05A4C25C-085E-4340-85A3-A5531E510DB2}">
      <thm15:themeFamily xmlns:thm15="http://schemas.microsoft.com/office/thememl/2012/main" name="LVM_esitysmallipohja_v2023-11-01_taulukkotesti.potx" id="{88773AB8-9BEA-4DE2-AD9A-043A93F37132}" vid="{BA36BA95-7564-4079-939C-AB9587A0ABC3}"/>
    </a:ext>
  </a:extLst>
</a:theme>
</file>

<file path=ppt/theme/theme4.xml><?xml version="1.0" encoding="utf-8"?>
<a:theme xmlns:a="http://schemas.openxmlformats.org/drawingml/2006/main" name="vayla_uusi2023">
  <a:themeElements>
    <a:clrScheme name="Vayla_PP">
      <a:dk1>
        <a:srgbClr val="000000"/>
      </a:dk1>
      <a:lt1>
        <a:srgbClr val="FFFFFF"/>
      </a:lt1>
      <a:dk2>
        <a:srgbClr val="0065AF"/>
      </a:dk2>
      <a:lt2>
        <a:srgbClr val="8DCB6D"/>
      </a:lt2>
      <a:accent1>
        <a:srgbClr val="009BFF"/>
      </a:accent1>
      <a:accent2>
        <a:srgbClr val="00AFCB"/>
      </a:accent2>
      <a:accent3>
        <a:srgbClr val="FF5100"/>
      </a:accent3>
      <a:accent4>
        <a:srgbClr val="228848"/>
      </a:accent4>
      <a:accent5>
        <a:srgbClr val="E50083"/>
      </a:accent5>
      <a:accent6>
        <a:srgbClr val="FFC300"/>
      </a:accent6>
      <a:hlink>
        <a:srgbClr val="00AFCB"/>
      </a:hlink>
      <a:folHlink>
        <a:srgbClr val="49C2EF"/>
      </a:folHlink>
    </a:clrScheme>
    <a:fontScheme name="Mukautettu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yla_ilmeella_fi_uusi.potx" id="{8D0BE7F3-1293-40D0-B4DA-BA80A8344C6D}" vid="{7A4CC722-1803-4BCA-8AF8-CF5F8809D731}"/>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b25b787659ae01c678066d46fcd949b">
  <xsd:schema xmlns:xsd="http://www.w3.org/2001/XMLSchema" xmlns:xs="http://www.w3.org/2001/XMLSchema" xmlns:p="http://schemas.microsoft.com/office/2006/metadata/properties" xmlns:ns2="ebb82943-49da-4504-a2f3-a33fb2eb95f1" targetNamespace="http://schemas.microsoft.com/office/2006/metadata/properties" ma:root="true" ma:fieldsID="643c11cf4c13186185f95add12dbb6b8"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AFD049-C9E7-4506-83A2-44AE4E770F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AC52D8-8F0B-463B-B233-948415C967BE}">
  <ds:schemaRefs>
    <ds:schemaRef ds:uri="http://schemas.microsoft.com/sharepoint/v3/contenttype/forms"/>
  </ds:schemaRefs>
</ds:datastoreItem>
</file>

<file path=customXml/itemProps3.xml><?xml version="1.0" encoding="utf-8"?>
<ds:datastoreItem xmlns:ds="http://schemas.openxmlformats.org/officeDocument/2006/customXml" ds:itemID="{2638D9A3-2680-474D-B839-59E9C38EF210}">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bb82943-49da-4504-a2f3-a33fb2eb95f1"/>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LVM_esitysmallipohja</Template>
  <TotalTime>26485</TotalTime>
  <Words>2830</Words>
  <Application>Microsoft Office PowerPoint</Application>
  <PresentationFormat>Laajakuva</PresentationFormat>
  <Paragraphs>268</Paragraphs>
  <Slides>27</Slides>
  <Notes>8</Notes>
  <HiddenSlides>5</HiddenSlides>
  <MMClips>0</MMClips>
  <ScaleCrop>false</ScaleCrop>
  <HeadingPairs>
    <vt:vector size="6" baseType="variant">
      <vt:variant>
        <vt:lpstr>Käytetyt fontit</vt:lpstr>
      </vt:variant>
      <vt:variant>
        <vt:i4>6</vt:i4>
      </vt:variant>
      <vt:variant>
        <vt:lpstr>Teema</vt:lpstr>
      </vt:variant>
      <vt:variant>
        <vt:i4>4</vt:i4>
      </vt:variant>
      <vt:variant>
        <vt:lpstr>Dian otsikot</vt:lpstr>
      </vt:variant>
      <vt:variant>
        <vt:i4>27</vt:i4>
      </vt:variant>
    </vt:vector>
  </HeadingPairs>
  <TitlesOfParts>
    <vt:vector size="37" baseType="lpstr">
      <vt:lpstr>Arial</vt:lpstr>
      <vt:lpstr>Arial Narrow</vt:lpstr>
      <vt:lpstr>Calibri</vt:lpstr>
      <vt:lpstr>Camber-Rg</vt:lpstr>
      <vt:lpstr>Felbridge Pro</vt:lpstr>
      <vt:lpstr>Tahoma</vt:lpstr>
      <vt:lpstr>Liikenne- ja viestintäministeriö</vt:lpstr>
      <vt:lpstr>1_Liikenne- ja viestintäministeriö</vt:lpstr>
      <vt:lpstr>2_Liikenne- ja viestintäministeriö</vt:lpstr>
      <vt:lpstr>vayla_uusi2023</vt:lpstr>
      <vt:lpstr>Liikenne 12 –suunnitelmaluonnos  </vt:lpstr>
      <vt:lpstr>Liikenne 12 -suunnitelman päivityksen tavoiteaikataulu ja valmisteluvaiheet</vt:lpstr>
      <vt:lpstr>Tavoitteet ja lähtökohdat</vt:lpstr>
      <vt:lpstr>Visio vuoteen 2050 Kestävä ja saavutettava Suomi</vt:lpstr>
      <vt:lpstr>Päivitetyt tavoitteet ja strategiset linjaukset</vt:lpstr>
      <vt:lpstr>Suunnitelman toimeenpanoa ohjaavat aluekohtaiset painotukset</vt:lpstr>
      <vt:lpstr>Suunnitelman toimeenpanoa ohjaavat aluekohtaiset painotukset</vt:lpstr>
      <vt:lpstr>Talousraami</vt:lpstr>
      <vt:lpstr>Rahoitusohjelmassa huomioidaan valtion vaikea taloustilanne (luonnos 30.8.2024)</vt:lpstr>
      <vt:lpstr>Rahoitusohjelmassa pääpaino perusväylänpidossa (luonnos 30.8.2024)</vt:lpstr>
      <vt:lpstr>Palvelujen ja avustusten rahoitustaso säilyy tasaisena </vt:lpstr>
      <vt:lpstr>Suomen kansainvälinen saavutettavuus</vt:lpstr>
      <vt:lpstr>Liikennejärjestelmäsuunnittelun ja tietopohjan kehittäminen sekä yhteistyö</vt:lpstr>
      <vt:lpstr>Kaupungit ja kaupunkiseudut Liikenne 12-suunnitelmassa</vt:lpstr>
      <vt:lpstr>MAL-sopimukset Liikenne 12-suunnitelmassa</vt:lpstr>
      <vt:lpstr>Valtion väyläverkko</vt:lpstr>
      <vt:lpstr>Meri- ja sisävesiliikenne sekä satamat</vt:lpstr>
      <vt:lpstr>Muiden hallinnoimat verkot (1/2)</vt:lpstr>
      <vt:lpstr> Tilannekuva: Lentoasemat</vt:lpstr>
      <vt:lpstr> Lentoliikennetoimenpiteet</vt:lpstr>
      <vt:lpstr>Henkilöliikenteen palvelut</vt:lpstr>
      <vt:lpstr>Kuljetukset ja logistiikka</vt:lpstr>
      <vt:lpstr>Liikenteen digitaalisen ja teknologisen toimintaympäristön kehittäminen</vt:lpstr>
      <vt:lpstr>Valtion budjetin ulkopuolinen rahoitus</vt:lpstr>
      <vt:lpstr>Liikenne 12 suunnitelmaluonnoksen suhde mm. väylänpidon ohjelmointiin</vt:lpstr>
      <vt:lpstr>Väyläverkon investointiohjelma toteuttaa osaltaan Liikenne 12 suunnitelmaluonnosta</vt:lpstr>
      <vt:lpstr>PowerPoint-esitys</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Liikenne 12 –suunnitelma Toimenpideohjelma</dc:title>
  <dc:creator>Tekijä</dc:creator>
  <cp:lastModifiedBy>Saarlo Anna</cp:lastModifiedBy>
  <cp:revision>262</cp:revision>
  <dcterms:created xsi:type="dcterms:W3CDTF">2024-03-10T15:31:45Z</dcterms:created>
  <dcterms:modified xsi:type="dcterms:W3CDTF">2024-10-29T08:51:16Z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