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5"/>
  </p:notesMasterIdLst>
  <p:sldIdLst>
    <p:sldId id="2147478180" r:id="rId6"/>
    <p:sldId id="2147478179" r:id="rId7"/>
    <p:sldId id="2147478721" r:id="rId8"/>
    <p:sldId id="256" r:id="rId9"/>
    <p:sldId id="257" r:id="rId10"/>
    <p:sldId id="258" r:id="rId11"/>
    <p:sldId id="259" r:id="rId12"/>
    <p:sldId id="2147478813" r:id="rId13"/>
    <p:sldId id="2147478181"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170208-C587-77E3-2D45-CE6EF6454475}" name="outi.ervasti@uudenmaanliitto.fi" initials="ou" userId="S::urn:spo:guest#outi.ervasti@uudenmaanliitto.fi::" providerId="AD"/>
  <p188:author id="{D5B26342-E5E0-06AB-8EA4-DA2F17BFB64F}" name="rosa.tuomi@uudenmaanliitto.fi" initials="ro" userId="S::urn:spo:guest#rosa.tuomi@uudenmaanliitto.fi::" providerId="AD"/>
  <p188:author id="{6E4ED0AF-B851-7877-D232-7BBE5D314665}" name="jouni.suominen@uudenmaanliitto.fi" initials="jo" userId="S::urn:spo:guest#jouni.suominen@uudenmaanliitto.fi::"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B4B08F-858B-41AD-8EE9-A2BA7C872A94}" v="11" dt="2025-03-02T12:23:35.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1" d="100"/>
          <a:sy n="51" d="100"/>
        </p:scale>
        <p:origin x="56"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3ADDF-3107-453F-9D43-7400565EA1D8}" type="datetimeFigureOut">
              <a:rPr lang="fi-FI" smtClean="0"/>
              <a:t>13.3.2025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724EC-94EE-4305-AC1A-06D23DD28A13}" type="slidenum">
              <a:rPr lang="fi-FI" smtClean="0"/>
              <a:t>‹#›</a:t>
            </a:fld>
            <a:endParaRPr lang="fi-FI"/>
          </a:p>
        </p:txBody>
      </p:sp>
    </p:spTree>
    <p:extLst>
      <p:ext uri="{BB962C8B-B14F-4D97-AF65-F5344CB8AC3E}">
        <p14:creationId xmlns:p14="http://schemas.microsoft.com/office/powerpoint/2010/main" val="38021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BE724EC-94EE-4305-AC1A-06D23DD28A13}" type="slidenum">
              <a:rPr lang="fi-FI" smtClean="0"/>
              <a:t>2</a:t>
            </a:fld>
            <a:endParaRPr lang="fi-FI"/>
          </a:p>
        </p:txBody>
      </p:sp>
    </p:spTree>
    <p:extLst>
      <p:ext uri="{BB962C8B-B14F-4D97-AF65-F5344CB8AC3E}">
        <p14:creationId xmlns:p14="http://schemas.microsoft.com/office/powerpoint/2010/main" val="125351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A002D9D5-4B4E-4775-82B7-EC6ACE666D77}" type="slidenum">
              <a:rPr lang="fi-FI" smtClean="0"/>
              <a:pPr/>
              <a:t>3</a:t>
            </a:fld>
            <a:endParaRPr lang="fi-FI"/>
          </a:p>
        </p:txBody>
      </p:sp>
    </p:spTree>
    <p:extLst>
      <p:ext uri="{BB962C8B-B14F-4D97-AF65-F5344CB8AC3E}">
        <p14:creationId xmlns:p14="http://schemas.microsoft.com/office/powerpoint/2010/main" val="331376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7E1DB68-396A-420D-B5F7-975D09D64E1F}" type="slidenum">
              <a:rPr lang="fi-FI" smtClean="0"/>
              <a:t>6</a:t>
            </a:fld>
            <a:endParaRPr lang="fi-FI"/>
          </a:p>
        </p:txBody>
      </p:sp>
    </p:spTree>
    <p:extLst>
      <p:ext uri="{BB962C8B-B14F-4D97-AF65-F5344CB8AC3E}">
        <p14:creationId xmlns:p14="http://schemas.microsoft.com/office/powerpoint/2010/main" val="59052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7E1DB68-396A-420D-B5F7-975D09D64E1F}" type="slidenum">
              <a:rPr lang="fi-FI" smtClean="0"/>
              <a:t>7</a:t>
            </a:fld>
            <a:endParaRPr lang="fi-FI"/>
          </a:p>
        </p:txBody>
      </p:sp>
    </p:spTree>
    <p:extLst>
      <p:ext uri="{BB962C8B-B14F-4D97-AF65-F5344CB8AC3E}">
        <p14:creationId xmlns:p14="http://schemas.microsoft.com/office/powerpoint/2010/main" val="61823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BE724EC-94EE-4305-AC1A-06D23DD28A13}" type="slidenum">
              <a:rPr lang="fi-FI" smtClean="0"/>
              <a:t>8</a:t>
            </a:fld>
            <a:endParaRPr lang="fi-FI"/>
          </a:p>
        </p:txBody>
      </p:sp>
    </p:spTree>
    <p:extLst>
      <p:ext uri="{BB962C8B-B14F-4D97-AF65-F5344CB8AC3E}">
        <p14:creationId xmlns:p14="http://schemas.microsoft.com/office/powerpoint/2010/main" val="21456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927B1D-A245-D2D4-8104-95269BF4E2F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24FEDD2-EAB5-416C-6619-49E4657E6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6F98768-0829-DC9B-4B36-3239FD1FAD5B}"/>
              </a:ext>
            </a:extLst>
          </p:cNvPr>
          <p:cNvSpPr>
            <a:spLocks noGrp="1"/>
          </p:cNvSpPr>
          <p:nvPr>
            <p:ph type="dt" sz="half" idx="10"/>
          </p:nvPr>
        </p:nvSpPr>
        <p:spPr/>
        <p:txBody>
          <a:bodyPr/>
          <a:lstStyle/>
          <a:p>
            <a:fld id="{2CA643E3-C0AB-43FE-8B5F-A1E3FC48B3CD}" type="datetimeFigureOut">
              <a:rPr lang="fi-FI" smtClean="0"/>
              <a:t>13.3.2025</a:t>
            </a:fld>
            <a:endParaRPr lang="fi-FI"/>
          </a:p>
        </p:txBody>
      </p:sp>
      <p:sp>
        <p:nvSpPr>
          <p:cNvPr id="5" name="Alatunnisteen paikkamerkki 4">
            <a:extLst>
              <a:ext uri="{FF2B5EF4-FFF2-40B4-BE49-F238E27FC236}">
                <a16:creationId xmlns:a16="http://schemas.microsoft.com/office/drawing/2014/main" id="{F0F134A5-F391-29D9-924C-EE02DA983B1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A218D1-46DF-442E-DE73-7FEA6E5AC1FC}"/>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240735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B87FA-EF86-D220-C378-C42B3D452F19}"/>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AA38B1F-482C-33A1-1711-63EE669DD98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0D8F4EC-8318-DBC9-B60D-D845EE9B2173}"/>
              </a:ext>
            </a:extLst>
          </p:cNvPr>
          <p:cNvSpPr>
            <a:spLocks noGrp="1"/>
          </p:cNvSpPr>
          <p:nvPr>
            <p:ph type="dt" sz="half" idx="10"/>
          </p:nvPr>
        </p:nvSpPr>
        <p:spPr/>
        <p:txBody>
          <a:bodyPr/>
          <a:lstStyle/>
          <a:p>
            <a:fld id="{2CA643E3-C0AB-43FE-8B5F-A1E3FC48B3CD}" type="datetimeFigureOut">
              <a:rPr lang="fi-FI" smtClean="0"/>
              <a:t>13.3.2025</a:t>
            </a:fld>
            <a:endParaRPr lang="fi-FI"/>
          </a:p>
        </p:txBody>
      </p:sp>
      <p:sp>
        <p:nvSpPr>
          <p:cNvPr id="5" name="Alatunnisteen paikkamerkki 4">
            <a:extLst>
              <a:ext uri="{FF2B5EF4-FFF2-40B4-BE49-F238E27FC236}">
                <a16:creationId xmlns:a16="http://schemas.microsoft.com/office/drawing/2014/main" id="{BC9ED9AF-E34A-46AF-FB4C-1B69B780CE8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C8DFF4C-A500-04DE-058B-60700D15FB74}"/>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324021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4742BF2-9EBE-27CD-0316-341D478EE8FF}"/>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980C9ED-64BB-C5D4-7B31-A6DA7870033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FFF925-15C9-5723-8066-68654FB81877}"/>
              </a:ext>
            </a:extLst>
          </p:cNvPr>
          <p:cNvSpPr>
            <a:spLocks noGrp="1"/>
          </p:cNvSpPr>
          <p:nvPr>
            <p:ph type="dt" sz="half" idx="10"/>
          </p:nvPr>
        </p:nvSpPr>
        <p:spPr/>
        <p:txBody>
          <a:bodyPr/>
          <a:lstStyle/>
          <a:p>
            <a:fld id="{2CA643E3-C0AB-43FE-8B5F-A1E3FC48B3CD}" type="datetimeFigureOut">
              <a:rPr lang="fi-FI" smtClean="0"/>
              <a:t>13.3.2025</a:t>
            </a:fld>
            <a:endParaRPr lang="fi-FI"/>
          </a:p>
        </p:txBody>
      </p:sp>
      <p:sp>
        <p:nvSpPr>
          <p:cNvPr id="5" name="Alatunnisteen paikkamerkki 4">
            <a:extLst>
              <a:ext uri="{FF2B5EF4-FFF2-40B4-BE49-F238E27FC236}">
                <a16:creationId xmlns:a16="http://schemas.microsoft.com/office/drawing/2014/main" id="{53F8EE3D-7266-62DF-4F4F-26325859FDB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75921BE-DFC0-73CE-EA32-201A5C3F94D5}"/>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824538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elkkä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3977" y="188640"/>
            <a:ext cx="10801201" cy="1080120"/>
          </a:xfrm>
        </p:spPr>
        <p:txBody>
          <a:bodyPr/>
          <a:lstStyle>
            <a:lvl1pPr>
              <a:defRPr/>
            </a:lvl1pPr>
          </a:lstStyle>
          <a:p>
            <a:r>
              <a:rPr lang="fi-FI"/>
              <a:t>Lisää otsikko</a:t>
            </a:r>
          </a:p>
        </p:txBody>
      </p:sp>
      <p:sp>
        <p:nvSpPr>
          <p:cNvPr id="4" name="Alatunnisteen paikkamerkki 3">
            <a:extLst>
              <a:ext uri="{FF2B5EF4-FFF2-40B4-BE49-F238E27FC236}">
                <a16:creationId xmlns:a16="http://schemas.microsoft.com/office/drawing/2014/main" id="{37E87544-AF96-1F5A-3EA9-18C367CB441F}"/>
              </a:ext>
              <a:ext uri="{C183D7F6-B498-43B3-948B-1728B52AA6E4}">
                <adec:decorative xmlns:adec="http://schemas.microsoft.com/office/drawing/2017/decorative" val="1"/>
              </a:ext>
            </a:extLst>
          </p:cNvPr>
          <p:cNvSpPr>
            <a:spLocks noGrp="1"/>
          </p:cNvSpPr>
          <p:nvPr>
            <p:ph type="ftr" sz="quarter" idx="10"/>
          </p:nvPr>
        </p:nvSpPr>
        <p:spPr/>
        <p:txBody>
          <a:bodyPr/>
          <a:lstStyle/>
          <a:p>
            <a:r>
              <a:rPr lang="fi-FI">
                <a:solidFill>
                  <a:schemeClr val="accent2"/>
                </a:solidFill>
              </a:rPr>
              <a:t>Uudenmaan liitto </a:t>
            </a:r>
            <a:r>
              <a:rPr lang="fi-FI"/>
              <a:t>| </a:t>
            </a:r>
            <a:r>
              <a:rPr lang="fi-FI" err="1">
                <a:solidFill>
                  <a:schemeClr val="accent2"/>
                </a:solidFill>
              </a:rPr>
              <a:t>Nylands</a:t>
            </a:r>
            <a:r>
              <a:rPr lang="fi-FI">
                <a:solidFill>
                  <a:schemeClr val="accent2"/>
                </a:solidFill>
              </a:rPr>
              <a:t> </a:t>
            </a:r>
            <a:r>
              <a:rPr lang="fi-FI" err="1">
                <a:solidFill>
                  <a:schemeClr val="accent2"/>
                </a:solidFill>
              </a:rPr>
              <a:t>förbund</a:t>
            </a:r>
            <a:r>
              <a:rPr lang="fi-FI">
                <a:solidFill>
                  <a:schemeClr val="accent2"/>
                </a:solidFill>
              </a:rPr>
              <a:t> </a:t>
            </a:r>
            <a:r>
              <a:rPr lang="fi-FI"/>
              <a:t>| </a:t>
            </a:r>
            <a:r>
              <a:rPr lang="fi-FI">
                <a:solidFill>
                  <a:schemeClr val="accent2"/>
                </a:solidFill>
              </a:rPr>
              <a:t>Helsinki-Uusimaa </a:t>
            </a:r>
            <a:r>
              <a:rPr lang="fi-FI" err="1">
                <a:solidFill>
                  <a:schemeClr val="accent2"/>
                </a:solidFill>
              </a:rPr>
              <a:t>Regional</a:t>
            </a:r>
            <a:r>
              <a:rPr lang="fi-FI">
                <a:solidFill>
                  <a:schemeClr val="accent2"/>
                </a:solidFill>
              </a:rPr>
              <a:t> </a:t>
            </a:r>
            <a:r>
              <a:rPr lang="fi-FI" err="1">
                <a:solidFill>
                  <a:schemeClr val="accent2"/>
                </a:solidFill>
              </a:rPr>
              <a:t>Council</a:t>
            </a:r>
            <a:endParaRPr lang="fi-FI">
              <a:solidFill>
                <a:schemeClr val="accent2"/>
              </a:solidFill>
            </a:endParaRP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1583148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61807D97-1253-5B4F-9152-D29E17D7B2D1}"/>
              </a:ext>
            </a:extLst>
          </p:cNvPr>
          <p:cNvPicPr>
            <a:picLocks noChangeAspect="1"/>
          </p:cNvPicPr>
          <p:nvPr userDrawn="1"/>
        </p:nvPicPr>
        <p:blipFill>
          <a:blip r:embed="rId2"/>
          <a:stretch>
            <a:fillRect/>
          </a:stretch>
        </p:blipFill>
        <p:spPr>
          <a:xfrm>
            <a:off x="4496575" y="0"/>
            <a:ext cx="7695425" cy="6858000"/>
          </a:xfrm>
          <a:prstGeom prst="rect">
            <a:avLst/>
          </a:prstGeom>
        </p:spPr>
      </p:pic>
      <p:sp>
        <p:nvSpPr>
          <p:cNvPr id="2" name="Otsikko 1">
            <a:extLst>
              <a:ext uri="{FF2B5EF4-FFF2-40B4-BE49-F238E27FC236}">
                <a16:creationId xmlns:a16="http://schemas.microsoft.com/office/drawing/2014/main" id="{4D90794C-1516-AC4A-AC0F-D4C5C7ABF6BE}"/>
              </a:ext>
            </a:extLst>
          </p:cNvPr>
          <p:cNvSpPr>
            <a:spLocks noGrp="1"/>
          </p:cNvSpPr>
          <p:nvPr>
            <p:ph type="ctrTitle"/>
          </p:nvPr>
        </p:nvSpPr>
        <p:spPr>
          <a:xfrm>
            <a:off x="688540" y="816417"/>
            <a:ext cx="8606764" cy="2341223"/>
          </a:xfrm>
        </p:spPr>
        <p:txBody>
          <a:bodyPr anchor="ctr" anchorCtr="0">
            <a:normAutofit/>
          </a:bodyPr>
          <a:lstStyle>
            <a:lvl1pPr algn="l">
              <a:lnSpc>
                <a:spcPct val="100000"/>
              </a:lnSpc>
              <a:defRPr sz="6600">
                <a:solidFill>
                  <a:schemeClr val="tx2"/>
                </a:solidFill>
              </a:defRPr>
            </a:lvl1pPr>
          </a:lstStyle>
          <a:p>
            <a:r>
              <a:rPr lang="fi-FI" dirty="0"/>
              <a:t>Muokkaa ots. perustyyl. napsautt.</a:t>
            </a:r>
          </a:p>
        </p:txBody>
      </p:sp>
      <p:sp>
        <p:nvSpPr>
          <p:cNvPr id="3" name="Alaotsikko 2">
            <a:extLst>
              <a:ext uri="{FF2B5EF4-FFF2-40B4-BE49-F238E27FC236}">
                <a16:creationId xmlns:a16="http://schemas.microsoft.com/office/drawing/2014/main" id="{671F0DBC-1518-9140-A418-D09B34219586}"/>
              </a:ext>
            </a:extLst>
          </p:cNvPr>
          <p:cNvSpPr>
            <a:spLocks noGrp="1"/>
          </p:cNvSpPr>
          <p:nvPr>
            <p:ph type="subTitle" idx="1"/>
          </p:nvPr>
        </p:nvSpPr>
        <p:spPr>
          <a:xfrm>
            <a:off x="688541" y="3275314"/>
            <a:ext cx="6238532" cy="1007973"/>
          </a:xfrm>
        </p:spPr>
        <p:txBody>
          <a:bodyPr anchor="ctr" anchorCtr="0"/>
          <a:lstStyle>
            <a:lvl1pPr marL="0" indent="0" algn="l">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pic>
        <p:nvPicPr>
          <p:cNvPr id="8" name="Kuva 7">
            <a:extLst>
              <a:ext uri="{FF2B5EF4-FFF2-40B4-BE49-F238E27FC236}">
                <a16:creationId xmlns:a16="http://schemas.microsoft.com/office/drawing/2014/main" id="{4C573D0E-17D3-8D4B-82FF-71629AD4298B}"/>
              </a:ext>
            </a:extLst>
          </p:cNvPr>
          <p:cNvPicPr>
            <a:picLocks noChangeAspect="1"/>
          </p:cNvPicPr>
          <p:nvPr userDrawn="1"/>
        </p:nvPicPr>
        <p:blipFill>
          <a:blip r:embed="rId3"/>
          <a:stretch>
            <a:fillRect/>
          </a:stretch>
        </p:blipFill>
        <p:spPr>
          <a:xfrm>
            <a:off x="688541" y="4972312"/>
            <a:ext cx="1535240" cy="1308497"/>
          </a:xfrm>
          <a:prstGeom prst="rect">
            <a:avLst/>
          </a:prstGeom>
        </p:spPr>
      </p:pic>
    </p:spTree>
    <p:extLst>
      <p:ext uri="{BB962C8B-B14F-4D97-AF65-F5344CB8AC3E}">
        <p14:creationId xmlns:p14="http://schemas.microsoft.com/office/powerpoint/2010/main" val="318792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BB938FE7-672C-684A-8943-EC4AF0E4574F}"/>
              </a:ext>
            </a:extLst>
          </p:cNvPr>
          <p:cNvPicPr>
            <a:picLocks noChangeAspect="1"/>
          </p:cNvPicPr>
          <p:nvPr userDrawn="1"/>
        </p:nvPicPr>
        <p:blipFill>
          <a:blip r:embed="rId2"/>
          <a:stretch>
            <a:fillRect/>
          </a:stretch>
        </p:blipFill>
        <p:spPr>
          <a:xfrm>
            <a:off x="430306" y="6089561"/>
            <a:ext cx="11761694" cy="618366"/>
          </a:xfrm>
          <a:prstGeom prst="rect">
            <a:avLst/>
          </a:prstGeom>
        </p:spPr>
      </p:pic>
      <p:sp>
        <p:nvSpPr>
          <p:cNvPr id="2" name="Otsikko 1">
            <a:extLst>
              <a:ext uri="{FF2B5EF4-FFF2-40B4-BE49-F238E27FC236}">
                <a16:creationId xmlns:a16="http://schemas.microsoft.com/office/drawing/2014/main" id="{83F0904D-D062-444D-9A6D-1A5173489B73}"/>
              </a:ext>
            </a:extLst>
          </p:cNvPr>
          <p:cNvSpPr>
            <a:spLocks noGrp="1"/>
          </p:cNvSpPr>
          <p:nvPr>
            <p:ph type="title"/>
          </p:nvPr>
        </p:nvSpPr>
        <p:spPr>
          <a:xfrm>
            <a:off x="838200" y="450639"/>
            <a:ext cx="10515600" cy="1124369"/>
          </a:xfrm>
        </p:spPr>
        <p:txBody>
          <a:bodyPr>
            <a:normAutofit/>
          </a:bodyPr>
          <a:lstStyle>
            <a:lvl1pPr>
              <a:defRPr sz="4000">
                <a:solidFill>
                  <a:schemeClr val="tx2"/>
                </a:solidFill>
                <a:latin typeface="+mn-lt"/>
              </a:defRPr>
            </a:lvl1pPr>
          </a:lstStyle>
          <a:p>
            <a:r>
              <a:rPr lang="fi-FI" dirty="0"/>
              <a:t>Muokkaa ots. perustyyl. napsautt.</a:t>
            </a:r>
          </a:p>
        </p:txBody>
      </p:sp>
      <p:sp>
        <p:nvSpPr>
          <p:cNvPr id="3" name="Sisällön paikkamerkki 2">
            <a:extLst>
              <a:ext uri="{FF2B5EF4-FFF2-40B4-BE49-F238E27FC236}">
                <a16:creationId xmlns:a16="http://schemas.microsoft.com/office/drawing/2014/main" id="{AE08A07A-70D8-FF43-876B-061469CCC355}"/>
              </a:ext>
            </a:extLst>
          </p:cNvPr>
          <p:cNvSpPr>
            <a:spLocks noGrp="1"/>
          </p:cNvSpPr>
          <p:nvPr>
            <p:ph idx="1"/>
          </p:nvPr>
        </p:nvSpPr>
        <p:spPr>
          <a:xfrm>
            <a:off x="838200" y="1657718"/>
            <a:ext cx="10515600" cy="3926447"/>
          </a:xfrm>
        </p:spPr>
        <p:txBody>
          <a:bodyPr/>
          <a:lstStyle>
            <a:lvl1pPr>
              <a:defRPr>
                <a:solidFill>
                  <a:schemeClr val="tx1">
                    <a:lumMod val="75000"/>
                    <a:lumOff val="25000"/>
                  </a:schemeClr>
                </a:solidFill>
                <a:latin typeface="+mj-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Tekstiruutu 12">
            <a:extLst>
              <a:ext uri="{FF2B5EF4-FFF2-40B4-BE49-F238E27FC236}">
                <a16:creationId xmlns:a16="http://schemas.microsoft.com/office/drawing/2014/main" id="{B2AF548E-6765-5A48-B9FC-093B96600EB1}"/>
              </a:ext>
            </a:extLst>
          </p:cNvPr>
          <p:cNvSpPr txBox="1"/>
          <p:nvPr userDrawn="1"/>
        </p:nvSpPr>
        <p:spPr>
          <a:xfrm>
            <a:off x="9655834" y="6224684"/>
            <a:ext cx="2386642" cy="307777"/>
          </a:xfrm>
          <a:prstGeom prst="rect">
            <a:avLst/>
          </a:prstGeom>
          <a:noFill/>
        </p:spPr>
        <p:txBody>
          <a:bodyPr wrap="square" rtlCol="0">
            <a:spAutoFit/>
          </a:bodyPr>
          <a:lstStyle/>
          <a:p>
            <a:r>
              <a:rPr lang="fi-FI" sz="1400" dirty="0">
                <a:solidFill>
                  <a:schemeClr val="bg1"/>
                </a:solidFill>
                <a:latin typeface="+mj-lt"/>
              </a:rPr>
              <a:t>www.pohjois-pohjanmaa.fi</a:t>
            </a:r>
          </a:p>
        </p:txBody>
      </p:sp>
    </p:spTree>
    <p:extLst>
      <p:ext uri="{BB962C8B-B14F-4D97-AF65-F5344CB8AC3E}">
        <p14:creationId xmlns:p14="http://schemas.microsoft.com/office/powerpoint/2010/main" val="3606968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EA1066EB-65D1-1742-81C0-6046BD8C2874}"/>
              </a:ext>
            </a:extLst>
          </p:cNvPr>
          <p:cNvSpPr>
            <a:spLocks noGrp="1"/>
          </p:cNvSpPr>
          <p:nvPr>
            <p:ph type="pic" idx="1"/>
          </p:nvPr>
        </p:nvSpPr>
        <p:spPr>
          <a:xfrm>
            <a:off x="0" y="1"/>
            <a:ext cx="6521570"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2" name="Otsikko 1">
            <a:extLst>
              <a:ext uri="{FF2B5EF4-FFF2-40B4-BE49-F238E27FC236}">
                <a16:creationId xmlns:a16="http://schemas.microsoft.com/office/drawing/2014/main" id="{791D49AF-7450-7444-AE71-D816869DF9CA}"/>
              </a:ext>
            </a:extLst>
          </p:cNvPr>
          <p:cNvSpPr>
            <a:spLocks noGrp="1"/>
          </p:cNvSpPr>
          <p:nvPr>
            <p:ph type="title"/>
          </p:nvPr>
        </p:nvSpPr>
        <p:spPr>
          <a:xfrm>
            <a:off x="7171577" y="363897"/>
            <a:ext cx="4244046" cy="1406106"/>
          </a:xfrm>
        </p:spPr>
        <p:txBody>
          <a:bodyPr anchor="ctr" anchorCtr="0">
            <a:normAutofit/>
          </a:bodyPr>
          <a:lstStyle>
            <a:lvl1pPr>
              <a:defRPr sz="3600" b="0" i="0">
                <a:solidFill>
                  <a:schemeClr val="tx2"/>
                </a:solidFill>
                <a:latin typeface="Calibri" panose="020F0502020204030204" pitchFamily="34" charset="0"/>
                <a:cs typeface="Calibri" panose="020F0502020204030204" pitchFamily="34" charset="0"/>
              </a:defRPr>
            </a:lvl1pPr>
          </a:lstStyle>
          <a:p>
            <a:r>
              <a:rPr lang="fi-FI" dirty="0"/>
              <a:t>Muokkaa ots. perustyyl. napsautt.</a:t>
            </a:r>
          </a:p>
        </p:txBody>
      </p:sp>
      <p:sp>
        <p:nvSpPr>
          <p:cNvPr id="4" name="Tekstin paikkamerkki 3">
            <a:extLst>
              <a:ext uri="{FF2B5EF4-FFF2-40B4-BE49-F238E27FC236}">
                <a16:creationId xmlns:a16="http://schemas.microsoft.com/office/drawing/2014/main" id="{CBD60730-8861-8A4A-9788-5D314C1996B2}"/>
              </a:ext>
            </a:extLst>
          </p:cNvPr>
          <p:cNvSpPr>
            <a:spLocks noGrp="1"/>
          </p:cNvSpPr>
          <p:nvPr>
            <p:ph type="body" sz="half" idx="2"/>
          </p:nvPr>
        </p:nvSpPr>
        <p:spPr>
          <a:xfrm>
            <a:off x="7171577" y="1930879"/>
            <a:ext cx="4244046" cy="3930172"/>
          </a:xfrm>
        </p:spPr>
        <p:txBody>
          <a:bodyPr>
            <a:normAutofit/>
          </a:bodyPr>
          <a:lstStyle>
            <a:lvl1pPr marL="0" indent="0">
              <a:lnSpc>
                <a:spcPct val="100000"/>
              </a:lnSpc>
              <a:buNone/>
              <a:defRPr sz="2000" b="0" i="0">
                <a:solidFill>
                  <a:schemeClr val="tx1">
                    <a:lumMod val="65000"/>
                    <a:lumOff val="35000"/>
                  </a:schemeClr>
                </a:solidFill>
                <a:latin typeface="Calibri Light" panose="020F0302020204030204" pitchFamily="34" charset="0"/>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pic>
        <p:nvPicPr>
          <p:cNvPr id="13" name="Kuva 12">
            <a:extLst>
              <a:ext uri="{FF2B5EF4-FFF2-40B4-BE49-F238E27FC236}">
                <a16:creationId xmlns:a16="http://schemas.microsoft.com/office/drawing/2014/main" id="{55148294-1BC0-8D4F-9C23-253BC209BD3D}"/>
              </a:ext>
            </a:extLst>
          </p:cNvPr>
          <p:cNvPicPr>
            <a:picLocks noChangeAspect="1"/>
          </p:cNvPicPr>
          <p:nvPr userDrawn="1"/>
        </p:nvPicPr>
        <p:blipFill>
          <a:blip r:embed="rId2"/>
          <a:stretch>
            <a:fillRect/>
          </a:stretch>
        </p:blipFill>
        <p:spPr>
          <a:xfrm>
            <a:off x="430306" y="6089561"/>
            <a:ext cx="11761694" cy="618366"/>
          </a:xfrm>
          <a:prstGeom prst="rect">
            <a:avLst/>
          </a:prstGeom>
        </p:spPr>
      </p:pic>
      <p:sp>
        <p:nvSpPr>
          <p:cNvPr id="14" name="Tekstiruutu 13">
            <a:extLst>
              <a:ext uri="{FF2B5EF4-FFF2-40B4-BE49-F238E27FC236}">
                <a16:creationId xmlns:a16="http://schemas.microsoft.com/office/drawing/2014/main" id="{A0532BE6-3FEC-A548-9EB9-27580CD7F670}"/>
              </a:ext>
            </a:extLst>
          </p:cNvPr>
          <p:cNvSpPr txBox="1"/>
          <p:nvPr userDrawn="1"/>
        </p:nvSpPr>
        <p:spPr>
          <a:xfrm>
            <a:off x="9655834" y="6224684"/>
            <a:ext cx="2386642" cy="307777"/>
          </a:xfrm>
          <a:prstGeom prst="rect">
            <a:avLst/>
          </a:prstGeom>
          <a:noFill/>
        </p:spPr>
        <p:txBody>
          <a:bodyPr wrap="square" rtlCol="0">
            <a:spAutoFit/>
          </a:bodyPr>
          <a:lstStyle/>
          <a:p>
            <a:r>
              <a:rPr lang="fi-FI" sz="1400" dirty="0">
                <a:solidFill>
                  <a:schemeClr val="bg1"/>
                </a:solidFill>
                <a:latin typeface="+mj-lt"/>
              </a:rPr>
              <a:t>www.pohjois-pohjanmaa.fi</a:t>
            </a:r>
          </a:p>
        </p:txBody>
      </p:sp>
    </p:spTree>
    <p:extLst>
      <p:ext uri="{BB962C8B-B14F-4D97-AF65-F5344CB8AC3E}">
        <p14:creationId xmlns:p14="http://schemas.microsoft.com/office/powerpoint/2010/main" val="237661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33DA3E6-7CFE-BC4A-AA4F-A96FE2FBA1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4D90794C-1516-AC4A-AC0F-D4C5C7ABF6BE}"/>
              </a:ext>
            </a:extLst>
          </p:cNvPr>
          <p:cNvSpPr>
            <a:spLocks noGrp="1"/>
          </p:cNvSpPr>
          <p:nvPr>
            <p:ph type="ctrTitle"/>
          </p:nvPr>
        </p:nvSpPr>
        <p:spPr>
          <a:xfrm>
            <a:off x="931943" y="1081261"/>
            <a:ext cx="6968736" cy="2707907"/>
          </a:xfrm>
        </p:spPr>
        <p:txBody>
          <a:bodyPr anchor="ctr" anchorCtr="0"/>
          <a:lstStyle>
            <a:lvl1pPr algn="l">
              <a:lnSpc>
                <a:spcPct val="100000"/>
              </a:lnSpc>
              <a:defRPr sz="6000">
                <a:solidFill>
                  <a:schemeClr val="bg1"/>
                </a:solidFill>
              </a:defRPr>
            </a:lvl1pPr>
          </a:lstStyle>
          <a:p>
            <a:r>
              <a:rPr lang="fi-FI" dirty="0"/>
              <a:t>Muokkaa ots. perustyyl. napsautt.</a:t>
            </a:r>
          </a:p>
        </p:txBody>
      </p:sp>
      <p:pic>
        <p:nvPicPr>
          <p:cNvPr id="7" name="Kuva 6">
            <a:extLst>
              <a:ext uri="{FF2B5EF4-FFF2-40B4-BE49-F238E27FC236}">
                <a16:creationId xmlns:a16="http://schemas.microsoft.com/office/drawing/2014/main" id="{E2070146-F794-814F-99B1-65955B3890F9}"/>
              </a:ext>
            </a:extLst>
          </p:cNvPr>
          <p:cNvPicPr>
            <a:picLocks noChangeAspect="1"/>
          </p:cNvPicPr>
          <p:nvPr userDrawn="1"/>
        </p:nvPicPr>
        <p:blipFill>
          <a:blip r:embed="rId3"/>
          <a:stretch>
            <a:fillRect/>
          </a:stretch>
        </p:blipFill>
        <p:spPr>
          <a:xfrm>
            <a:off x="931943" y="4870429"/>
            <a:ext cx="1371027" cy="1168537"/>
          </a:xfrm>
          <a:prstGeom prst="rect">
            <a:avLst/>
          </a:prstGeom>
        </p:spPr>
      </p:pic>
    </p:spTree>
    <p:extLst>
      <p:ext uri="{BB962C8B-B14F-4D97-AF65-F5344CB8AC3E}">
        <p14:creationId xmlns:p14="http://schemas.microsoft.com/office/powerpoint/2010/main" val="183101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2BC6BC-6594-3E85-FB6D-750C054B24A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04B18F5-0729-99FD-0174-D2B03E7E2CA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624C6B9-FCE8-355D-619A-355D49580F2E}"/>
              </a:ext>
            </a:extLst>
          </p:cNvPr>
          <p:cNvSpPr>
            <a:spLocks noGrp="1"/>
          </p:cNvSpPr>
          <p:nvPr>
            <p:ph type="dt" sz="half" idx="10"/>
          </p:nvPr>
        </p:nvSpPr>
        <p:spPr/>
        <p:txBody>
          <a:bodyPr/>
          <a:lstStyle/>
          <a:p>
            <a:fld id="{2CA643E3-C0AB-43FE-8B5F-A1E3FC48B3CD}" type="datetimeFigureOut">
              <a:rPr lang="fi-FI" smtClean="0"/>
              <a:t>13.3.2025</a:t>
            </a:fld>
            <a:endParaRPr lang="fi-FI"/>
          </a:p>
        </p:txBody>
      </p:sp>
      <p:sp>
        <p:nvSpPr>
          <p:cNvPr id="5" name="Alatunnisteen paikkamerkki 4">
            <a:extLst>
              <a:ext uri="{FF2B5EF4-FFF2-40B4-BE49-F238E27FC236}">
                <a16:creationId xmlns:a16="http://schemas.microsoft.com/office/drawing/2014/main" id="{ACAF6B75-F6D2-EE00-F55B-E6843AD3C76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54DFFE4-2DCD-D516-B99F-6F9F61F35544}"/>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171879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17483B-F4B6-FDB2-05CA-07B7021F30E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C0D3931-0A4B-B68E-840D-69386E1096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DC9908F-798B-DEC7-C2C2-025CA20380E3}"/>
              </a:ext>
            </a:extLst>
          </p:cNvPr>
          <p:cNvSpPr>
            <a:spLocks noGrp="1"/>
          </p:cNvSpPr>
          <p:nvPr>
            <p:ph type="dt" sz="half" idx="10"/>
          </p:nvPr>
        </p:nvSpPr>
        <p:spPr/>
        <p:txBody>
          <a:bodyPr/>
          <a:lstStyle/>
          <a:p>
            <a:fld id="{2CA643E3-C0AB-43FE-8B5F-A1E3FC48B3CD}" type="datetimeFigureOut">
              <a:rPr lang="fi-FI" smtClean="0"/>
              <a:t>13.3.2025</a:t>
            </a:fld>
            <a:endParaRPr lang="fi-FI"/>
          </a:p>
        </p:txBody>
      </p:sp>
      <p:sp>
        <p:nvSpPr>
          <p:cNvPr id="5" name="Alatunnisteen paikkamerkki 4">
            <a:extLst>
              <a:ext uri="{FF2B5EF4-FFF2-40B4-BE49-F238E27FC236}">
                <a16:creationId xmlns:a16="http://schemas.microsoft.com/office/drawing/2014/main" id="{7A748F1A-8347-B468-B446-5385A915E4D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22C7415-01A1-2B67-DBA3-5F13EDB32C5E}"/>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86234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B5F426-1999-C874-B1AC-A367FD12EAD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50C87F9-2A8B-1893-2774-15DFF7D8405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9C50A8E-9C80-78C6-284A-349E5853349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25326900-B5AD-91AA-9664-4405DC4D61FB}"/>
              </a:ext>
            </a:extLst>
          </p:cNvPr>
          <p:cNvSpPr>
            <a:spLocks noGrp="1"/>
          </p:cNvSpPr>
          <p:nvPr>
            <p:ph type="dt" sz="half" idx="10"/>
          </p:nvPr>
        </p:nvSpPr>
        <p:spPr/>
        <p:txBody>
          <a:bodyPr/>
          <a:lstStyle/>
          <a:p>
            <a:fld id="{2CA643E3-C0AB-43FE-8B5F-A1E3FC48B3CD}" type="datetimeFigureOut">
              <a:rPr lang="fi-FI" smtClean="0"/>
              <a:t>13.3.2025</a:t>
            </a:fld>
            <a:endParaRPr lang="fi-FI"/>
          </a:p>
        </p:txBody>
      </p:sp>
      <p:sp>
        <p:nvSpPr>
          <p:cNvPr id="6" name="Alatunnisteen paikkamerkki 5">
            <a:extLst>
              <a:ext uri="{FF2B5EF4-FFF2-40B4-BE49-F238E27FC236}">
                <a16:creationId xmlns:a16="http://schemas.microsoft.com/office/drawing/2014/main" id="{B27E4556-CF55-029E-DBBF-A169BAA5D24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FF7E8A0-0BE0-74AD-1716-BBF4C18A4ECE}"/>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54538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E75DB2-8646-26A6-A001-847890E1FCC4}"/>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12A0262-279E-9FCE-DA5B-AA3396F016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39F1C36-D34C-9F40-3B5D-33C249478F1F}"/>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2B630A3-661A-85D2-785D-31473FB9A0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5C27CAF-4A71-83BD-E0FD-4287902853E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5E76FA6-FD4B-3A25-8BC0-56A35E984690}"/>
              </a:ext>
            </a:extLst>
          </p:cNvPr>
          <p:cNvSpPr>
            <a:spLocks noGrp="1"/>
          </p:cNvSpPr>
          <p:nvPr>
            <p:ph type="dt" sz="half" idx="10"/>
          </p:nvPr>
        </p:nvSpPr>
        <p:spPr/>
        <p:txBody>
          <a:bodyPr/>
          <a:lstStyle/>
          <a:p>
            <a:fld id="{2CA643E3-C0AB-43FE-8B5F-A1E3FC48B3CD}" type="datetimeFigureOut">
              <a:rPr lang="fi-FI" smtClean="0"/>
              <a:t>13.3.2025</a:t>
            </a:fld>
            <a:endParaRPr lang="fi-FI"/>
          </a:p>
        </p:txBody>
      </p:sp>
      <p:sp>
        <p:nvSpPr>
          <p:cNvPr id="8" name="Alatunnisteen paikkamerkki 7">
            <a:extLst>
              <a:ext uri="{FF2B5EF4-FFF2-40B4-BE49-F238E27FC236}">
                <a16:creationId xmlns:a16="http://schemas.microsoft.com/office/drawing/2014/main" id="{A5184DDF-B32D-F80B-284C-820E242AA07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506445C3-5055-06FD-50E5-C78EA9F83A2D}"/>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201022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138A83-E624-8E88-745D-3C3DB47D857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5FD9E8C6-C859-DE34-8FBB-5F37B0389A48}"/>
              </a:ext>
            </a:extLst>
          </p:cNvPr>
          <p:cNvSpPr>
            <a:spLocks noGrp="1"/>
          </p:cNvSpPr>
          <p:nvPr>
            <p:ph type="dt" sz="half" idx="10"/>
          </p:nvPr>
        </p:nvSpPr>
        <p:spPr/>
        <p:txBody>
          <a:bodyPr/>
          <a:lstStyle/>
          <a:p>
            <a:fld id="{2CA643E3-C0AB-43FE-8B5F-A1E3FC48B3CD}" type="datetimeFigureOut">
              <a:rPr lang="fi-FI" smtClean="0"/>
              <a:t>13.3.2025</a:t>
            </a:fld>
            <a:endParaRPr lang="fi-FI"/>
          </a:p>
        </p:txBody>
      </p:sp>
      <p:sp>
        <p:nvSpPr>
          <p:cNvPr id="4" name="Alatunnisteen paikkamerkki 3">
            <a:extLst>
              <a:ext uri="{FF2B5EF4-FFF2-40B4-BE49-F238E27FC236}">
                <a16:creationId xmlns:a16="http://schemas.microsoft.com/office/drawing/2014/main" id="{19464CED-092C-EE6B-DA53-BDD9E1EB3379}"/>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3F34AE4-3D48-92C4-9820-47185B7CF5A7}"/>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72276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43F110F-70F6-FDB3-27E9-CD606E051044}"/>
              </a:ext>
            </a:extLst>
          </p:cNvPr>
          <p:cNvSpPr>
            <a:spLocks noGrp="1"/>
          </p:cNvSpPr>
          <p:nvPr>
            <p:ph type="dt" sz="half" idx="10"/>
          </p:nvPr>
        </p:nvSpPr>
        <p:spPr/>
        <p:txBody>
          <a:bodyPr/>
          <a:lstStyle/>
          <a:p>
            <a:fld id="{2CA643E3-C0AB-43FE-8B5F-A1E3FC48B3CD}" type="datetimeFigureOut">
              <a:rPr lang="fi-FI" smtClean="0"/>
              <a:t>13.3.2025</a:t>
            </a:fld>
            <a:endParaRPr lang="fi-FI"/>
          </a:p>
        </p:txBody>
      </p:sp>
      <p:sp>
        <p:nvSpPr>
          <p:cNvPr id="3" name="Alatunnisteen paikkamerkki 2">
            <a:extLst>
              <a:ext uri="{FF2B5EF4-FFF2-40B4-BE49-F238E27FC236}">
                <a16:creationId xmlns:a16="http://schemas.microsoft.com/office/drawing/2014/main" id="{2D35A12C-0E76-8115-A9F4-D7D248EFE7B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D8EF4C1-3B5D-ECF3-9EC8-C886A3487D0B}"/>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29891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5BB218-8F86-1AD6-D3B6-59DAD021833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68754B4-21F8-8533-A06D-50928186F7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1085331-2BB5-5D97-959D-E376690A7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DF75CE0-3DB3-AB75-44E4-E58FCD224F86}"/>
              </a:ext>
            </a:extLst>
          </p:cNvPr>
          <p:cNvSpPr>
            <a:spLocks noGrp="1"/>
          </p:cNvSpPr>
          <p:nvPr>
            <p:ph type="dt" sz="half" idx="10"/>
          </p:nvPr>
        </p:nvSpPr>
        <p:spPr/>
        <p:txBody>
          <a:bodyPr/>
          <a:lstStyle/>
          <a:p>
            <a:fld id="{2CA643E3-C0AB-43FE-8B5F-A1E3FC48B3CD}" type="datetimeFigureOut">
              <a:rPr lang="fi-FI" smtClean="0"/>
              <a:t>13.3.2025</a:t>
            </a:fld>
            <a:endParaRPr lang="fi-FI"/>
          </a:p>
        </p:txBody>
      </p:sp>
      <p:sp>
        <p:nvSpPr>
          <p:cNvPr id="6" name="Alatunnisteen paikkamerkki 5">
            <a:extLst>
              <a:ext uri="{FF2B5EF4-FFF2-40B4-BE49-F238E27FC236}">
                <a16:creationId xmlns:a16="http://schemas.microsoft.com/office/drawing/2014/main" id="{CE3FC04B-88C7-2CFD-124E-3A10D02E5CD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4DEDA7B-94B6-AB25-0E33-B0781717A1EB}"/>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2454549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7BBFC8-C98D-CD06-D0E5-684AE5C95B3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A9F1D06-4F22-4947-4493-BB6740E819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C27E4DF-146B-EC0A-70E9-A02F3676D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DB4CF76-FE54-67FE-4E64-7634435A0A6C}"/>
              </a:ext>
            </a:extLst>
          </p:cNvPr>
          <p:cNvSpPr>
            <a:spLocks noGrp="1"/>
          </p:cNvSpPr>
          <p:nvPr>
            <p:ph type="dt" sz="half" idx="10"/>
          </p:nvPr>
        </p:nvSpPr>
        <p:spPr/>
        <p:txBody>
          <a:bodyPr/>
          <a:lstStyle/>
          <a:p>
            <a:fld id="{2CA643E3-C0AB-43FE-8B5F-A1E3FC48B3CD}" type="datetimeFigureOut">
              <a:rPr lang="fi-FI" smtClean="0"/>
              <a:t>13.3.2025</a:t>
            </a:fld>
            <a:endParaRPr lang="fi-FI"/>
          </a:p>
        </p:txBody>
      </p:sp>
      <p:sp>
        <p:nvSpPr>
          <p:cNvPr id="6" name="Alatunnisteen paikkamerkki 5">
            <a:extLst>
              <a:ext uri="{FF2B5EF4-FFF2-40B4-BE49-F238E27FC236}">
                <a16:creationId xmlns:a16="http://schemas.microsoft.com/office/drawing/2014/main" id="{93525850-3507-30E9-BA2F-D7419B626E6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F4A3258-D764-D2EE-1E1C-6FBB089309AA}"/>
              </a:ext>
            </a:extLst>
          </p:cNvPr>
          <p:cNvSpPr>
            <a:spLocks noGrp="1"/>
          </p:cNvSpPr>
          <p:nvPr>
            <p:ph type="sldNum" sz="quarter" idx="12"/>
          </p:nvPr>
        </p:nvSpPr>
        <p:spPr/>
        <p:txBody>
          <a:bodyPr/>
          <a:lstStyle/>
          <a:p>
            <a:fld id="{C12774C8-72D2-4B40-8CA5-0098BD311699}" type="slidenum">
              <a:rPr lang="fi-FI" smtClean="0"/>
              <a:t>‹#›</a:t>
            </a:fld>
            <a:endParaRPr lang="fi-FI"/>
          </a:p>
        </p:txBody>
      </p:sp>
    </p:spTree>
    <p:extLst>
      <p:ext uri="{BB962C8B-B14F-4D97-AF65-F5344CB8AC3E}">
        <p14:creationId xmlns:p14="http://schemas.microsoft.com/office/powerpoint/2010/main" val="327739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3DB5CFC-FD06-CC81-79B8-D6D017EDEE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90460C4-EBD6-5688-D3B0-427E73DA8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C3974BA-5B1E-A436-D953-C1C05E221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A643E3-C0AB-43FE-8B5F-A1E3FC48B3CD}" type="datetimeFigureOut">
              <a:rPr lang="fi-FI" smtClean="0"/>
              <a:t>13.3.2025</a:t>
            </a:fld>
            <a:endParaRPr lang="fi-FI"/>
          </a:p>
        </p:txBody>
      </p:sp>
      <p:sp>
        <p:nvSpPr>
          <p:cNvPr id="5" name="Alatunnisteen paikkamerkki 4">
            <a:extLst>
              <a:ext uri="{FF2B5EF4-FFF2-40B4-BE49-F238E27FC236}">
                <a16:creationId xmlns:a16="http://schemas.microsoft.com/office/drawing/2014/main" id="{82DFF02D-90BF-BE25-E163-7A5475443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BF176938-8D30-CAFB-91C5-EFA15606D2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2774C8-72D2-4B40-8CA5-0098BD311699}" type="slidenum">
              <a:rPr lang="fi-FI" smtClean="0"/>
              <a:t>‹#›</a:t>
            </a:fld>
            <a:endParaRPr lang="fi-FI"/>
          </a:p>
        </p:txBody>
      </p:sp>
    </p:spTree>
    <p:extLst>
      <p:ext uri="{BB962C8B-B14F-4D97-AF65-F5344CB8AC3E}">
        <p14:creationId xmlns:p14="http://schemas.microsoft.com/office/powerpoint/2010/main" val="3514116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246FFC8-8768-B546-961B-BF345B7FD7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CA0F64B-E3F8-AD4F-843D-E860D8B6D4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80CC69C-9DE9-0648-803F-0FB2BEADE3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1C12F-8F22-FD43-A8AB-EFC3B41BAE20}" type="datetimeFigureOut">
              <a:rPr lang="fi-FI" smtClean="0"/>
              <a:t>13.3.2025</a:t>
            </a:fld>
            <a:endParaRPr lang="fi-FI"/>
          </a:p>
        </p:txBody>
      </p:sp>
      <p:sp>
        <p:nvSpPr>
          <p:cNvPr id="5" name="Alatunnisteen paikkamerkki 4">
            <a:extLst>
              <a:ext uri="{FF2B5EF4-FFF2-40B4-BE49-F238E27FC236}">
                <a16:creationId xmlns:a16="http://schemas.microsoft.com/office/drawing/2014/main" id="{CD9C6FD9-F413-034C-B3E4-512322F253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8CEF138D-2D88-8A43-8D72-B680755258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98717-ADE9-624E-A7FD-5E7C9F567C99}" type="slidenum">
              <a:rPr lang="fi-FI" smtClean="0"/>
              <a:t>‹#›</a:t>
            </a:fld>
            <a:endParaRPr lang="fi-FI"/>
          </a:p>
        </p:txBody>
      </p:sp>
    </p:spTree>
    <p:extLst>
      <p:ext uri="{BB962C8B-B14F-4D97-AF65-F5344CB8AC3E}">
        <p14:creationId xmlns:p14="http://schemas.microsoft.com/office/powerpoint/2010/main" val="9450211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mailto:mikko.vaisanen@pohjois-pohjanmaa.fi"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8CA55C-F832-0E4B-AF08-6595F2EAC4BF}"/>
              </a:ext>
            </a:extLst>
          </p:cNvPr>
          <p:cNvSpPr>
            <a:spLocks noGrp="1"/>
          </p:cNvSpPr>
          <p:nvPr>
            <p:ph type="ctrTitle"/>
          </p:nvPr>
        </p:nvSpPr>
        <p:spPr>
          <a:xfrm>
            <a:off x="250129" y="340428"/>
            <a:ext cx="10484676" cy="2341223"/>
          </a:xfrm>
        </p:spPr>
        <p:txBody>
          <a:bodyPr>
            <a:normAutofit/>
          </a:bodyPr>
          <a:lstStyle/>
          <a:p>
            <a:r>
              <a:rPr lang="fi-FI" sz="4800" dirty="0">
                <a:solidFill>
                  <a:schemeClr val="tx2"/>
                </a:solidFill>
              </a:rPr>
              <a:t>Näkymiä </a:t>
            </a:r>
            <a:r>
              <a:rPr lang="fi-FI" sz="4800" dirty="0"/>
              <a:t>Pohjois-Pohjanmaan</a:t>
            </a:r>
            <a:r>
              <a:rPr lang="fi-FI" sz="4800" dirty="0">
                <a:solidFill>
                  <a:schemeClr val="tx2"/>
                </a:solidFill>
              </a:rPr>
              <a:t> tulevaisuuteen</a:t>
            </a:r>
            <a:br>
              <a:rPr lang="fi-FI" sz="4800" dirty="0">
                <a:solidFill>
                  <a:schemeClr val="tx2"/>
                </a:solidFill>
              </a:rPr>
            </a:br>
            <a:r>
              <a:rPr lang="fi-FI" sz="3200" dirty="0"/>
              <a:t>27.2.</a:t>
            </a:r>
            <a:r>
              <a:rPr lang="fi-FI" sz="3200" dirty="0">
                <a:solidFill>
                  <a:schemeClr val="tx2"/>
                </a:solidFill>
              </a:rPr>
              <a:t>2025</a:t>
            </a:r>
          </a:p>
        </p:txBody>
      </p:sp>
      <p:sp>
        <p:nvSpPr>
          <p:cNvPr id="3" name="Alaotsikko 2">
            <a:extLst>
              <a:ext uri="{FF2B5EF4-FFF2-40B4-BE49-F238E27FC236}">
                <a16:creationId xmlns:a16="http://schemas.microsoft.com/office/drawing/2014/main" id="{CF13CB42-33E5-5843-8C61-02A895CD9428}"/>
              </a:ext>
            </a:extLst>
          </p:cNvPr>
          <p:cNvSpPr>
            <a:spLocks noGrp="1"/>
          </p:cNvSpPr>
          <p:nvPr>
            <p:ph type="subTitle" idx="1"/>
          </p:nvPr>
        </p:nvSpPr>
        <p:spPr>
          <a:xfrm>
            <a:off x="790754" y="3174893"/>
            <a:ext cx="3600091" cy="596177"/>
          </a:xfrm>
        </p:spPr>
        <p:txBody>
          <a:bodyPr/>
          <a:lstStyle/>
          <a:p>
            <a:r>
              <a:rPr lang="fi-FI" i="1" dirty="0">
                <a:solidFill>
                  <a:schemeClr val="tx1">
                    <a:lumMod val="65000"/>
                    <a:lumOff val="35000"/>
                  </a:schemeClr>
                </a:solidFill>
              </a:rPr>
              <a:t>Mikko Väisänen</a:t>
            </a:r>
          </a:p>
        </p:txBody>
      </p:sp>
    </p:spTree>
    <p:extLst>
      <p:ext uri="{BB962C8B-B14F-4D97-AF65-F5344CB8AC3E}">
        <p14:creationId xmlns:p14="http://schemas.microsoft.com/office/powerpoint/2010/main" val="145357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F1F0B-5752-637F-AC6F-1C7E524C9CD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C0127E7-A452-1FC4-8C3F-C9756AFBC7C9}"/>
              </a:ext>
            </a:extLst>
          </p:cNvPr>
          <p:cNvSpPr>
            <a:spLocks noGrp="1"/>
          </p:cNvSpPr>
          <p:nvPr>
            <p:ph type="title"/>
          </p:nvPr>
        </p:nvSpPr>
        <p:spPr>
          <a:xfrm>
            <a:off x="892885" y="236406"/>
            <a:ext cx="10826675" cy="1037126"/>
          </a:xfrm>
        </p:spPr>
        <p:txBody>
          <a:bodyPr>
            <a:normAutofit fontScale="90000"/>
          </a:bodyPr>
          <a:lstStyle/>
          <a:p>
            <a:br>
              <a:rPr lang="fi-FI" dirty="0"/>
            </a:br>
            <a:r>
              <a:rPr lang="fi-FI" dirty="0"/>
              <a:t>Skenaariotyön lähtökohdat Pohjois-Pohjanmaalla </a:t>
            </a:r>
          </a:p>
        </p:txBody>
      </p:sp>
      <p:sp>
        <p:nvSpPr>
          <p:cNvPr id="5" name="Sisällön paikkamerkki 4">
            <a:extLst>
              <a:ext uri="{FF2B5EF4-FFF2-40B4-BE49-F238E27FC236}">
                <a16:creationId xmlns:a16="http://schemas.microsoft.com/office/drawing/2014/main" id="{C572DDF8-956F-4F08-F4E1-8187B55E11E0}"/>
              </a:ext>
            </a:extLst>
          </p:cNvPr>
          <p:cNvSpPr>
            <a:spLocks noGrp="1"/>
          </p:cNvSpPr>
          <p:nvPr>
            <p:ph idx="1"/>
          </p:nvPr>
        </p:nvSpPr>
        <p:spPr>
          <a:xfrm>
            <a:off x="1047974" y="1444734"/>
            <a:ext cx="10516496" cy="3968531"/>
          </a:xfrm>
        </p:spPr>
        <p:txBody>
          <a:bodyPr>
            <a:normAutofit/>
          </a:bodyPr>
          <a:lstStyle/>
          <a:p>
            <a:r>
              <a:rPr lang="fi-FI" dirty="0"/>
              <a:t>Kattavaa skenaariotyötä ei aikaisemmin tehty</a:t>
            </a:r>
          </a:p>
          <a:p>
            <a:r>
              <a:rPr lang="fi-FI" dirty="0"/>
              <a:t>Ennakoinnissa koetettu kaikkea – iso kuva jäänyt käsittelemättä </a:t>
            </a:r>
          </a:p>
          <a:p>
            <a:r>
              <a:rPr lang="fi-FI" dirty="0"/>
              <a:t>Ihmiset ja organisaatiot arastelevat ajatella isosti – oma siilo riittää</a:t>
            </a:r>
          </a:p>
          <a:p>
            <a:r>
              <a:rPr lang="fi-FI" dirty="0"/>
              <a:t>Tarve nähtiin, mutta ei tiedetty kuinka edetä</a:t>
            </a:r>
          </a:p>
          <a:p>
            <a:r>
              <a:rPr lang="fi-FI" dirty="0"/>
              <a:t>Rosan yhteydenotto keväällä 2024: </a:t>
            </a:r>
          </a:p>
          <a:p>
            <a:pPr marL="0" indent="0">
              <a:buNone/>
            </a:pPr>
            <a:r>
              <a:rPr lang="fi-FI" sz="1800" i="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Uudenmaan liitossa voitaisiin olla kiinnostuneita yhteistyöstä, jos haluttaisiin tehdä skenaarioita tai jotain muuta yhdessä. Vaikka skenaariot täytyykin sovittaa omaan maakuntaan, niin ainakin joku osuus siinäkin työssä voisi olla yhteistä. </a:t>
            </a:r>
            <a:r>
              <a:rPr lang="fi-FI" sz="1800" b="1" i="1"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Suomi on pieni maa ja samat globaalit ja kansalliset haasteet ja muutosvoimat meitä kuitenkin koettelee.</a:t>
            </a:r>
            <a:endParaRPr lang="fi-FI" sz="1800" b="1" i="1" kern="100" dirty="0">
              <a:effectLst/>
              <a:latin typeface="Aptos" panose="020B0004020202020204" pitchFamily="34" charset="0"/>
              <a:ea typeface="Aptos" panose="020B0004020202020204" pitchFamily="34" charset="0"/>
              <a:cs typeface="Times New Roman" panose="02020603050405020304" pitchFamily="18" charset="0"/>
            </a:endParaRPr>
          </a:p>
          <a:p>
            <a:endParaRPr lang="fi-FI" dirty="0"/>
          </a:p>
          <a:p>
            <a:endParaRPr lang="fi-FI" dirty="0"/>
          </a:p>
        </p:txBody>
      </p:sp>
      <p:sp>
        <p:nvSpPr>
          <p:cNvPr id="3" name="Rectangle 1">
            <a:extLst>
              <a:ext uri="{FF2B5EF4-FFF2-40B4-BE49-F238E27FC236}">
                <a16:creationId xmlns:a16="http://schemas.microsoft.com/office/drawing/2014/main" id="{38D3FC37-CA7A-0657-3328-F700FF588F7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4" name="Rectangle 2">
            <a:extLst>
              <a:ext uri="{FF2B5EF4-FFF2-40B4-BE49-F238E27FC236}">
                <a16:creationId xmlns:a16="http://schemas.microsoft.com/office/drawing/2014/main" id="{2B67CB4C-4BE7-D971-7C1D-E4D762E236C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6" name="Rectangle 3">
            <a:extLst>
              <a:ext uri="{FF2B5EF4-FFF2-40B4-BE49-F238E27FC236}">
                <a16:creationId xmlns:a16="http://schemas.microsoft.com/office/drawing/2014/main" id="{DDA45873-8EA7-38D6-72DD-961FC584510C}"/>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Tree>
    <p:extLst>
      <p:ext uri="{BB962C8B-B14F-4D97-AF65-F5344CB8AC3E}">
        <p14:creationId xmlns:p14="http://schemas.microsoft.com/office/powerpoint/2010/main" val="421238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3D612-637E-2E3E-D1F4-6C5E61A9C7FF}"/>
              </a:ext>
            </a:extLst>
          </p:cNvPr>
          <p:cNvSpPr>
            <a:spLocks noGrp="1"/>
          </p:cNvSpPr>
          <p:nvPr>
            <p:ph type="title"/>
          </p:nvPr>
        </p:nvSpPr>
        <p:spPr/>
        <p:txBody>
          <a:bodyPr/>
          <a:lstStyle/>
          <a:p>
            <a:r>
              <a:rPr lang="fi-FI"/>
              <a:t>Neljä skenaariota vuoteen 2050</a:t>
            </a:r>
          </a:p>
        </p:txBody>
      </p:sp>
      <p:sp>
        <p:nvSpPr>
          <p:cNvPr id="3" name="Footer Placeholder 2">
            <a:extLst>
              <a:ext uri="{FF2B5EF4-FFF2-40B4-BE49-F238E27FC236}">
                <a16:creationId xmlns:a16="http://schemas.microsoft.com/office/drawing/2014/main" id="{503F2BDB-4FC7-2CED-1E03-677C78FD4109}"/>
              </a:ext>
            </a:extLst>
          </p:cNvPr>
          <p:cNvSpPr>
            <a:spLocks noGrp="1"/>
          </p:cNvSpPr>
          <p:nvPr>
            <p:ph type="ftr" sz="quarter" idx="10"/>
          </p:nvPr>
        </p:nvSpPr>
        <p:spPr/>
        <p:txBody>
          <a:bodyPr/>
          <a:lstStyle/>
          <a:p>
            <a:r>
              <a:rPr lang="fi-FI">
                <a:solidFill>
                  <a:schemeClr val="accent2"/>
                </a:solidFill>
              </a:rPr>
              <a:t>Uudenmaan liitto </a:t>
            </a:r>
            <a:r>
              <a:rPr lang="fi-FI"/>
              <a:t>| </a:t>
            </a:r>
            <a:r>
              <a:rPr lang="fi-FI">
                <a:solidFill>
                  <a:schemeClr val="accent2"/>
                </a:solidFill>
              </a:rPr>
              <a:t>Nylands förbund </a:t>
            </a:r>
            <a:r>
              <a:rPr lang="fi-FI"/>
              <a:t>| </a:t>
            </a:r>
            <a:r>
              <a:rPr lang="fi-FI">
                <a:solidFill>
                  <a:schemeClr val="accent2"/>
                </a:solidFill>
              </a:rPr>
              <a:t>Helsinki-Uusimaa Regional Council</a:t>
            </a:r>
          </a:p>
        </p:txBody>
      </p:sp>
      <p:sp>
        <p:nvSpPr>
          <p:cNvPr id="4" name="Slide Number Placeholder 3">
            <a:extLst>
              <a:ext uri="{FF2B5EF4-FFF2-40B4-BE49-F238E27FC236}">
                <a16:creationId xmlns:a16="http://schemas.microsoft.com/office/drawing/2014/main" id="{939EC8F2-3EFB-C84B-D92E-FA2F65091DB3}"/>
              </a:ext>
            </a:extLst>
          </p:cNvPr>
          <p:cNvSpPr>
            <a:spLocks noGrp="1"/>
          </p:cNvSpPr>
          <p:nvPr>
            <p:ph type="sldNum" sz="quarter" idx="11"/>
          </p:nvPr>
        </p:nvSpPr>
        <p:spPr/>
        <p:txBody>
          <a:bodyPr/>
          <a:lstStyle/>
          <a:p>
            <a:fld id="{A807F21D-6A63-4E75-89AA-A3F521749085}" type="slidenum">
              <a:rPr lang="fi-FI" smtClean="0"/>
              <a:pPr/>
              <a:t>3</a:t>
            </a:fld>
            <a:endParaRPr lang="fi-FI"/>
          </a:p>
        </p:txBody>
      </p:sp>
      <p:sp>
        <p:nvSpPr>
          <p:cNvPr id="5" name="Rectangle 4">
            <a:extLst>
              <a:ext uri="{FF2B5EF4-FFF2-40B4-BE49-F238E27FC236}">
                <a16:creationId xmlns:a16="http://schemas.microsoft.com/office/drawing/2014/main" id="{EB794ACB-DB34-8404-1E0C-A968F49C00CB}"/>
              </a:ext>
            </a:extLst>
          </p:cNvPr>
          <p:cNvSpPr/>
          <p:nvPr/>
        </p:nvSpPr>
        <p:spPr>
          <a:xfrm>
            <a:off x="1558073" y="1365364"/>
            <a:ext cx="4464496" cy="220765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i-FI" sz="1100">
                <a:solidFill>
                  <a:schemeClr val="tx1"/>
                </a:solidFill>
                <a:latin typeface="+mj-lt"/>
              </a:rPr>
              <a:t>Skenaario 1</a:t>
            </a:r>
          </a:p>
          <a:p>
            <a:pPr algn="ctr"/>
            <a:r>
              <a:rPr lang="fi-FI">
                <a:solidFill>
                  <a:schemeClr val="tx1"/>
                </a:solidFill>
                <a:latin typeface="+mj-lt"/>
              </a:rPr>
              <a:t>Globaalin teknologiakehityksen ehdoilla</a:t>
            </a:r>
          </a:p>
          <a:p>
            <a:pPr algn="ctr">
              <a:spcBef>
                <a:spcPts val="1200"/>
              </a:spcBef>
            </a:pPr>
            <a:r>
              <a:rPr lang="fi-FI" sz="1400">
                <a:solidFill>
                  <a:schemeClr val="tx1"/>
                </a:solidFill>
              </a:rPr>
              <a:t>Maailma kokee nopean teknologisen kehityksen aikakauden, joka on myös merkittävin tekijä ilmastokysymysten ratkaisemisessa. Suuryritysten valta kasvaa ja yritysten sääntelyä kevennetään merkittävästi. Suomessa yleinen elintaso nousee ja yksilökeskeisyys lisääntyy voimakkaasti kilpailuhenkisessä yhteiskunnassa.</a:t>
            </a:r>
          </a:p>
        </p:txBody>
      </p:sp>
      <p:sp>
        <p:nvSpPr>
          <p:cNvPr id="6" name="Rectangle 5">
            <a:extLst>
              <a:ext uri="{FF2B5EF4-FFF2-40B4-BE49-F238E27FC236}">
                <a16:creationId xmlns:a16="http://schemas.microsoft.com/office/drawing/2014/main" id="{81F568B4-C540-52B6-0D4A-5C1E0D44C274}"/>
              </a:ext>
            </a:extLst>
          </p:cNvPr>
          <p:cNvSpPr/>
          <p:nvPr/>
        </p:nvSpPr>
        <p:spPr>
          <a:xfrm>
            <a:off x="1558073" y="3717031"/>
            <a:ext cx="4464496" cy="220765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i-FI" sz="1100">
                <a:solidFill>
                  <a:schemeClr val="tx1"/>
                </a:solidFill>
                <a:latin typeface="+mj-lt"/>
              </a:rPr>
              <a:t>Skenaario 3</a:t>
            </a:r>
          </a:p>
          <a:p>
            <a:pPr algn="ctr"/>
            <a:r>
              <a:rPr lang="fi-FI">
                <a:solidFill>
                  <a:schemeClr val="tx1"/>
                </a:solidFill>
                <a:latin typeface="+mj-lt"/>
              </a:rPr>
              <a:t>Näivettymisestä hyvinvointitalouteen</a:t>
            </a:r>
          </a:p>
          <a:p>
            <a:pPr algn="ctr">
              <a:spcBef>
                <a:spcPts val="1200"/>
              </a:spcBef>
            </a:pPr>
            <a:r>
              <a:rPr lang="fi-FI" sz="1400">
                <a:solidFill>
                  <a:schemeClr val="tx1"/>
                </a:solidFill>
              </a:rPr>
              <a:t>EU ajautuu pysähtyneisyyden tilaan ja Yhdysvallat ja Kiina porskuttavat valovuosia Euroopan edellä. Suomessa aletaan tavoitella talouskasvun ohella hyvinvointitaloutta. Tämä muuttaa yhteiskunta aiempaa sopuisammaksi ja polarisaatio vähenee. Väestön ikääntyminen, heikko huoltosuhde ja matala talouskasvu pysyvät kuitenkin merkittävinä haasteina.</a:t>
            </a:r>
          </a:p>
        </p:txBody>
      </p:sp>
      <p:sp>
        <p:nvSpPr>
          <p:cNvPr id="7" name="Rectangle 6">
            <a:extLst>
              <a:ext uri="{FF2B5EF4-FFF2-40B4-BE49-F238E27FC236}">
                <a16:creationId xmlns:a16="http://schemas.microsoft.com/office/drawing/2014/main" id="{40256C33-BAD7-C017-2BF0-0521BBDB192B}"/>
              </a:ext>
            </a:extLst>
          </p:cNvPr>
          <p:cNvSpPr/>
          <p:nvPr/>
        </p:nvSpPr>
        <p:spPr>
          <a:xfrm>
            <a:off x="6312024" y="1365364"/>
            <a:ext cx="4464496" cy="220765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i-FI" sz="1100">
                <a:solidFill>
                  <a:schemeClr val="tx1"/>
                </a:solidFill>
                <a:latin typeface="+mj-lt"/>
              </a:rPr>
              <a:t>Skenaario 2</a:t>
            </a:r>
          </a:p>
          <a:p>
            <a:pPr algn="ctr"/>
            <a:r>
              <a:rPr lang="fi-FI">
                <a:solidFill>
                  <a:schemeClr val="tx1"/>
                </a:solidFill>
                <a:latin typeface="+mj-lt"/>
              </a:rPr>
              <a:t>Euroopan renessanssi</a:t>
            </a:r>
          </a:p>
          <a:p>
            <a:pPr algn="ctr">
              <a:spcBef>
                <a:spcPts val="1200"/>
              </a:spcBef>
            </a:pPr>
            <a:r>
              <a:rPr lang="fi-FI" sz="1400">
                <a:solidFill>
                  <a:schemeClr val="tx1"/>
                </a:solidFill>
              </a:rPr>
              <a:t>EU kehittyy kohti liittovaltion kaltaista toimijaa Yhdysvaltain ja Kiinan kamppaillessa sisäpoliittisten ongelmien kanssa. Ilmastonmuutokset vaikutukset ovat vakavia. Suomen talous kasvaa ja se löytää paikkansa Euroopan arvoketjuissa. Hyvinvointi lisääntyy ja yhteiskunnan jännitteet vähenevät.</a:t>
            </a:r>
          </a:p>
          <a:p>
            <a:pPr algn="ctr"/>
            <a:endParaRPr lang="fi-FI">
              <a:solidFill>
                <a:schemeClr val="tx1"/>
              </a:solidFill>
            </a:endParaRPr>
          </a:p>
        </p:txBody>
      </p:sp>
      <p:sp>
        <p:nvSpPr>
          <p:cNvPr id="8" name="Rectangle 7">
            <a:extLst>
              <a:ext uri="{FF2B5EF4-FFF2-40B4-BE49-F238E27FC236}">
                <a16:creationId xmlns:a16="http://schemas.microsoft.com/office/drawing/2014/main" id="{08F09ED6-4818-C2B4-C9EB-130ABA5933C5}"/>
              </a:ext>
            </a:extLst>
          </p:cNvPr>
          <p:cNvSpPr/>
          <p:nvPr/>
        </p:nvSpPr>
        <p:spPr>
          <a:xfrm>
            <a:off x="6312024" y="3717031"/>
            <a:ext cx="4464496" cy="220765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i-FI" sz="1100">
                <a:solidFill>
                  <a:schemeClr val="tx1"/>
                </a:solidFill>
                <a:latin typeface="+mj-lt"/>
              </a:rPr>
              <a:t>Skenaario 4</a:t>
            </a:r>
          </a:p>
          <a:p>
            <a:pPr algn="ctr"/>
            <a:r>
              <a:rPr lang="fi-FI">
                <a:solidFill>
                  <a:schemeClr val="tx1"/>
                </a:solidFill>
                <a:latin typeface="+mj-lt"/>
              </a:rPr>
              <a:t>Pakolaiset ja polarisaatio</a:t>
            </a:r>
          </a:p>
          <a:p>
            <a:pPr algn="ctr">
              <a:spcBef>
                <a:spcPts val="1200"/>
              </a:spcBef>
            </a:pPr>
            <a:r>
              <a:rPr lang="fi-FI" sz="1400">
                <a:solidFill>
                  <a:schemeClr val="tx1"/>
                </a:solidFill>
              </a:rPr>
              <a:t>Maailma kärsii voimakkaasta epävakaudesta ja EU:n toimintakyky heikkenee. Ilmastonmuutos tekee laajoista alueista asuinkelvottomia. Populistiset ja kansallismieliset liikkeet vahvistuvat talouskriisin ja pakolaisvirtojen takia. Suomen väestö kasvaa ja yhteiskunnan polarisaatio lisääntyy. Jännitteitä esiintyy väestöryhmien, koulutustasojen ja sukupuolten välillä. </a:t>
            </a:r>
          </a:p>
        </p:txBody>
      </p:sp>
    </p:spTree>
    <p:extLst>
      <p:ext uri="{BB962C8B-B14F-4D97-AF65-F5344CB8AC3E}">
        <p14:creationId xmlns:p14="http://schemas.microsoft.com/office/powerpoint/2010/main" val="116593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39024D-C12E-5EC4-1FF3-580985818207}"/>
              </a:ext>
            </a:extLst>
          </p:cNvPr>
          <p:cNvSpPr>
            <a:spLocks noGrp="1"/>
          </p:cNvSpPr>
          <p:nvPr>
            <p:ph type="ctrTitle"/>
          </p:nvPr>
        </p:nvSpPr>
        <p:spPr/>
        <p:txBody>
          <a:bodyPr/>
          <a:lstStyle/>
          <a:p>
            <a:endParaRPr lang="fi-FI" dirty="0"/>
          </a:p>
        </p:txBody>
      </p:sp>
      <p:sp>
        <p:nvSpPr>
          <p:cNvPr id="3" name="Alaotsikko 2">
            <a:extLst>
              <a:ext uri="{FF2B5EF4-FFF2-40B4-BE49-F238E27FC236}">
                <a16:creationId xmlns:a16="http://schemas.microsoft.com/office/drawing/2014/main" id="{CFF2CF01-1805-735C-1155-F34F25AE41D3}"/>
              </a:ext>
            </a:extLst>
          </p:cNvPr>
          <p:cNvSpPr>
            <a:spLocks noGrp="1"/>
          </p:cNvSpPr>
          <p:nvPr>
            <p:ph type="subTitle" idx="1"/>
          </p:nvPr>
        </p:nvSpPr>
        <p:spPr/>
        <p:txBody>
          <a:bodyPr/>
          <a:lstStyle/>
          <a:p>
            <a:endParaRPr lang="fi-FI"/>
          </a:p>
        </p:txBody>
      </p:sp>
      <p:pic>
        <p:nvPicPr>
          <p:cNvPr id="5" name="Kuva 4">
            <a:extLst>
              <a:ext uri="{FF2B5EF4-FFF2-40B4-BE49-F238E27FC236}">
                <a16:creationId xmlns:a16="http://schemas.microsoft.com/office/drawing/2014/main" id="{0DE284BD-86C8-610E-9378-D91CCF112DE2}"/>
              </a:ext>
            </a:extLst>
          </p:cNvPr>
          <p:cNvPicPr>
            <a:picLocks noChangeAspect="1"/>
          </p:cNvPicPr>
          <p:nvPr/>
        </p:nvPicPr>
        <p:blipFill>
          <a:blip r:embed="rId2"/>
          <a:stretch>
            <a:fillRect/>
          </a:stretch>
        </p:blipFill>
        <p:spPr>
          <a:xfrm>
            <a:off x="327804" y="154089"/>
            <a:ext cx="11807796" cy="6703911"/>
          </a:xfrm>
          <a:prstGeom prst="rect">
            <a:avLst/>
          </a:prstGeom>
        </p:spPr>
      </p:pic>
    </p:spTree>
    <p:extLst>
      <p:ext uri="{BB962C8B-B14F-4D97-AF65-F5344CB8AC3E}">
        <p14:creationId xmlns:p14="http://schemas.microsoft.com/office/powerpoint/2010/main" val="399500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39024D-C12E-5EC4-1FF3-580985818207}"/>
              </a:ext>
            </a:extLst>
          </p:cNvPr>
          <p:cNvSpPr>
            <a:spLocks noGrp="1"/>
          </p:cNvSpPr>
          <p:nvPr>
            <p:ph type="ctrTitle"/>
          </p:nvPr>
        </p:nvSpPr>
        <p:spPr/>
        <p:txBody>
          <a:bodyPr/>
          <a:lstStyle/>
          <a:p>
            <a:endParaRPr lang="fi-FI" dirty="0"/>
          </a:p>
        </p:txBody>
      </p:sp>
      <p:sp>
        <p:nvSpPr>
          <p:cNvPr id="3" name="Alaotsikko 2">
            <a:extLst>
              <a:ext uri="{FF2B5EF4-FFF2-40B4-BE49-F238E27FC236}">
                <a16:creationId xmlns:a16="http://schemas.microsoft.com/office/drawing/2014/main" id="{CFF2CF01-1805-735C-1155-F34F25AE41D3}"/>
              </a:ext>
            </a:extLst>
          </p:cNvPr>
          <p:cNvSpPr>
            <a:spLocks noGrp="1"/>
          </p:cNvSpPr>
          <p:nvPr>
            <p:ph type="subTitle" idx="1"/>
          </p:nvPr>
        </p:nvSpPr>
        <p:spPr/>
        <p:txBody>
          <a:bodyPr/>
          <a:lstStyle/>
          <a:p>
            <a:endParaRPr lang="fi-FI"/>
          </a:p>
        </p:txBody>
      </p:sp>
      <p:pic>
        <p:nvPicPr>
          <p:cNvPr id="6" name="Kuva 5">
            <a:extLst>
              <a:ext uri="{FF2B5EF4-FFF2-40B4-BE49-F238E27FC236}">
                <a16:creationId xmlns:a16="http://schemas.microsoft.com/office/drawing/2014/main" id="{3F38E7BF-F7DD-DE50-1364-B624ACC1BE0B}"/>
              </a:ext>
            </a:extLst>
          </p:cNvPr>
          <p:cNvPicPr>
            <a:picLocks noChangeAspect="1"/>
          </p:cNvPicPr>
          <p:nvPr/>
        </p:nvPicPr>
        <p:blipFill>
          <a:blip r:embed="rId2"/>
          <a:stretch>
            <a:fillRect/>
          </a:stretch>
        </p:blipFill>
        <p:spPr>
          <a:xfrm>
            <a:off x="431322" y="249345"/>
            <a:ext cx="11231592" cy="6304434"/>
          </a:xfrm>
          <a:prstGeom prst="rect">
            <a:avLst/>
          </a:prstGeom>
        </p:spPr>
      </p:pic>
    </p:spTree>
    <p:extLst>
      <p:ext uri="{BB962C8B-B14F-4D97-AF65-F5344CB8AC3E}">
        <p14:creationId xmlns:p14="http://schemas.microsoft.com/office/powerpoint/2010/main" val="658805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39024D-C12E-5EC4-1FF3-580985818207}"/>
              </a:ext>
            </a:extLst>
          </p:cNvPr>
          <p:cNvSpPr>
            <a:spLocks noGrp="1"/>
          </p:cNvSpPr>
          <p:nvPr>
            <p:ph type="ctrTitle"/>
          </p:nvPr>
        </p:nvSpPr>
        <p:spPr/>
        <p:txBody>
          <a:bodyPr/>
          <a:lstStyle/>
          <a:p>
            <a:endParaRPr lang="fi-FI" dirty="0"/>
          </a:p>
        </p:txBody>
      </p:sp>
      <p:sp>
        <p:nvSpPr>
          <p:cNvPr id="3" name="Alaotsikko 2">
            <a:extLst>
              <a:ext uri="{FF2B5EF4-FFF2-40B4-BE49-F238E27FC236}">
                <a16:creationId xmlns:a16="http://schemas.microsoft.com/office/drawing/2014/main" id="{CFF2CF01-1805-735C-1155-F34F25AE41D3}"/>
              </a:ext>
            </a:extLst>
          </p:cNvPr>
          <p:cNvSpPr>
            <a:spLocks noGrp="1"/>
          </p:cNvSpPr>
          <p:nvPr>
            <p:ph type="subTitle" idx="1"/>
          </p:nvPr>
        </p:nvSpPr>
        <p:spPr/>
        <p:txBody>
          <a:bodyPr/>
          <a:lstStyle/>
          <a:p>
            <a:endParaRPr lang="fi-FI"/>
          </a:p>
        </p:txBody>
      </p:sp>
      <p:pic>
        <p:nvPicPr>
          <p:cNvPr id="5" name="Kuva 4">
            <a:extLst>
              <a:ext uri="{FF2B5EF4-FFF2-40B4-BE49-F238E27FC236}">
                <a16:creationId xmlns:a16="http://schemas.microsoft.com/office/drawing/2014/main" id="{29A6B5C0-E5F1-FD09-A741-4815377F0FD9}"/>
              </a:ext>
            </a:extLst>
          </p:cNvPr>
          <p:cNvPicPr>
            <a:picLocks noChangeAspect="1"/>
          </p:cNvPicPr>
          <p:nvPr/>
        </p:nvPicPr>
        <p:blipFill>
          <a:blip r:embed="rId3"/>
          <a:stretch>
            <a:fillRect/>
          </a:stretch>
        </p:blipFill>
        <p:spPr>
          <a:xfrm>
            <a:off x="1127342" y="92312"/>
            <a:ext cx="10321447" cy="6765687"/>
          </a:xfrm>
          <a:prstGeom prst="rect">
            <a:avLst/>
          </a:prstGeom>
        </p:spPr>
      </p:pic>
    </p:spTree>
    <p:extLst>
      <p:ext uri="{BB962C8B-B14F-4D97-AF65-F5344CB8AC3E}">
        <p14:creationId xmlns:p14="http://schemas.microsoft.com/office/powerpoint/2010/main" val="93538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39024D-C12E-5EC4-1FF3-580985818207}"/>
              </a:ext>
            </a:extLst>
          </p:cNvPr>
          <p:cNvSpPr>
            <a:spLocks noGrp="1"/>
          </p:cNvSpPr>
          <p:nvPr>
            <p:ph type="ctrTitle"/>
          </p:nvPr>
        </p:nvSpPr>
        <p:spPr/>
        <p:txBody>
          <a:bodyPr/>
          <a:lstStyle/>
          <a:p>
            <a:endParaRPr lang="fi-FI" dirty="0"/>
          </a:p>
        </p:txBody>
      </p:sp>
      <p:sp>
        <p:nvSpPr>
          <p:cNvPr id="3" name="Alaotsikko 2">
            <a:extLst>
              <a:ext uri="{FF2B5EF4-FFF2-40B4-BE49-F238E27FC236}">
                <a16:creationId xmlns:a16="http://schemas.microsoft.com/office/drawing/2014/main" id="{CFF2CF01-1805-735C-1155-F34F25AE41D3}"/>
              </a:ext>
            </a:extLst>
          </p:cNvPr>
          <p:cNvSpPr>
            <a:spLocks noGrp="1"/>
          </p:cNvSpPr>
          <p:nvPr>
            <p:ph type="subTitle" idx="1"/>
          </p:nvPr>
        </p:nvSpPr>
        <p:spPr/>
        <p:txBody>
          <a:bodyPr/>
          <a:lstStyle/>
          <a:p>
            <a:endParaRPr lang="fi-FI"/>
          </a:p>
        </p:txBody>
      </p:sp>
      <p:pic>
        <p:nvPicPr>
          <p:cNvPr id="5" name="Kuva 4">
            <a:extLst>
              <a:ext uri="{FF2B5EF4-FFF2-40B4-BE49-F238E27FC236}">
                <a16:creationId xmlns:a16="http://schemas.microsoft.com/office/drawing/2014/main" id="{E215CEE6-C4FD-8559-F715-BAB4386C7E06}"/>
              </a:ext>
            </a:extLst>
          </p:cNvPr>
          <p:cNvPicPr>
            <a:picLocks noChangeAspect="1"/>
          </p:cNvPicPr>
          <p:nvPr/>
        </p:nvPicPr>
        <p:blipFill>
          <a:blip r:embed="rId3"/>
          <a:stretch>
            <a:fillRect/>
          </a:stretch>
        </p:blipFill>
        <p:spPr>
          <a:xfrm>
            <a:off x="450938" y="138224"/>
            <a:ext cx="11060482" cy="6934678"/>
          </a:xfrm>
          <a:prstGeom prst="rect">
            <a:avLst/>
          </a:prstGeom>
        </p:spPr>
      </p:pic>
    </p:spTree>
    <p:extLst>
      <p:ext uri="{BB962C8B-B14F-4D97-AF65-F5344CB8AC3E}">
        <p14:creationId xmlns:p14="http://schemas.microsoft.com/office/powerpoint/2010/main" val="173531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F1F0B-5752-637F-AC6F-1C7E524C9CD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C0127E7-A452-1FC4-8C3F-C9756AFBC7C9}"/>
              </a:ext>
            </a:extLst>
          </p:cNvPr>
          <p:cNvSpPr>
            <a:spLocks noGrp="1"/>
          </p:cNvSpPr>
          <p:nvPr>
            <p:ph type="title"/>
          </p:nvPr>
        </p:nvSpPr>
        <p:spPr>
          <a:xfrm>
            <a:off x="892885" y="236406"/>
            <a:ext cx="10826675" cy="1037126"/>
          </a:xfrm>
        </p:spPr>
        <p:txBody>
          <a:bodyPr>
            <a:normAutofit fontScale="90000"/>
          </a:bodyPr>
          <a:lstStyle/>
          <a:p>
            <a:br>
              <a:rPr lang="fi-FI" dirty="0"/>
            </a:br>
            <a:r>
              <a:rPr lang="fi-FI" dirty="0"/>
              <a:t>Skenaariot pohjana ohjelmatyölle sekä yhteistyölle</a:t>
            </a:r>
            <a:br>
              <a:rPr lang="fi-FI" dirty="0"/>
            </a:br>
            <a:endParaRPr lang="fi-FI" dirty="0"/>
          </a:p>
        </p:txBody>
      </p:sp>
      <p:sp>
        <p:nvSpPr>
          <p:cNvPr id="5" name="Sisällön paikkamerkki 4">
            <a:extLst>
              <a:ext uri="{FF2B5EF4-FFF2-40B4-BE49-F238E27FC236}">
                <a16:creationId xmlns:a16="http://schemas.microsoft.com/office/drawing/2014/main" id="{C572DDF8-956F-4F08-F4E1-8187B55E11E0}"/>
              </a:ext>
            </a:extLst>
          </p:cNvPr>
          <p:cNvSpPr>
            <a:spLocks noGrp="1"/>
          </p:cNvSpPr>
          <p:nvPr>
            <p:ph idx="1"/>
          </p:nvPr>
        </p:nvSpPr>
        <p:spPr>
          <a:xfrm>
            <a:off x="1047974" y="1444734"/>
            <a:ext cx="10516496" cy="3968531"/>
          </a:xfrm>
        </p:spPr>
        <p:txBody>
          <a:bodyPr>
            <a:normAutofit/>
          </a:bodyPr>
          <a:lstStyle/>
          <a:p>
            <a:r>
              <a:rPr lang="fi-FI" dirty="0"/>
              <a:t>Skenaariotyön aikataulu on ollut todella osuva</a:t>
            </a:r>
          </a:p>
          <a:p>
            <a:r>
              <a:rPr lang="fi-FI" dirty="0"/>
              <a:t>Työn lähtökohta on positiivinen - kehitykseen voi vaikuttaa </a:t>
            </a:r>
          </a:p>
          <a:p>
            <a:r>
              <a:rPr lang="fi-FI" dirty="0"/>
              <a:t>Prosessi on sisältöäkin tärkeämpi – kritiikkiä hyvin vähän</a:t>
            </a:r>
          </a:p>
          <a:p>
            <a:r>
              <a:rPr lang="fi-FI" dirty="0"/>
              <a:t>Sujuva ja avoin yhteistyö ja ideointi Uudenmaan liiton ja </a:t>
            </a:r>
            <a:r>
              <a:rPr lang="fi-FI" dirty="0" err="1"/>
              <a:t>Capfulin</a:t>
            </a:r>
            <a:r>
              <a:rPr lang="fi-FI" dirty="0"/>
              <a:t> on ollut onnistumisen edellytys</a:t>
            </a:r>
          </a:p>
          <a:p>
            <a:r>
              <a:rPr lang="fi-FI" dirty="0"/>
              <a:t>Kuinka prosessia ja aineistoa hyödynnetään?</a:t>
            </a:r>
          </a:p>
          <a:p>
            <a:r>
              <a:rPr lang="fi-FI" dirty="0"/>
              <a:t>Sitran koordinoima </a:t>
            </a:r>
            <a:r>
              <a:rPr lang="fi-FI" dirty="0" err="1"/>
              <a:t>Finnsight</a:t>
            </a:r>
            <a:r>
              <a:rPr lang="fi-FI" dirty="0"/>
              <a:t> 2025 syyskuussa</a:t>
            </a:r>
          </a:p>
          <a:p>
            <a:endParaRPr lang="fi-FI" dirty="0"/>
          </a:p>
          <a:p>
            <a:endParaRPr lang="fi-FI" dirty="0"/>
          </a:p>
        </p:txBody>
      </p:sp>
      <p:sp>
        <p:nvSpPr>
          <p:cNvPr id="3" name="Rectangle 1">
            <a:extLst>
              <a:ext uri="{FF2B5EF4-FFF2-40B4-BE49-F238E27FC236}">
                <a16:creationId xmlns:a16="http://schemas.microsoft.com/office/drawing/2014/main" id="{38D3FC37-CA7A-0657-3328-F700FF588F7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4" name="Rectangle 2">
            <a:extLst>
              <a:ext uri="{FF2B5EF4-FFF2-40B4-BE49-F238E27FC236}">
                <a16:creationId xmlns:a16="http://schemas.microsoft.com/office/drawing/2014/main" id="{2B67CB4C-4BE7-D971-7C1D-E4D762E236C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6" name="Rectangle 3">
            <a:extLst>
              <a:ext uri="{FF2B5EF4-FFF2-40B4-BE49-F238E27FC236}">
                <a16:creationId xmlns:a16="http://schemas.microsoft.com/office/drawing/2014/main" id="{DDA45873-8EA7-38D6-72DD-961FC584510C}"/>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8" name="Kuva 7">
            <a:extLst>
              <a:ext uri="{FF2B5EF4-FFF2-40B4-BE49-F238E27FC236}">
                <a16:creationId xmlns:a16="http://schemas.microsoft.com/office/drawing/2014/main" id="{5D4E6BC2-5AEA-4617-4AB8-12E4AB87ADFE}"/>
              </a:ext>
            </a:extLst>
          </p:cNvPr>
          <p:cNvPicPr>
            <a:picLocks noChangeAspect="1"/>
          </p:cNvPicPr>
          <p:nvPr/>
        </p:nvPicPr>
        <p:blipFill>
          <a:blip r:embed="rId3"/>
          <a:stretch>
            <a:fillRect/>
          </a:stretch>
        </p:blipFill>
        <p:spPr>
          <a:xfrm>
            <a:off x="8160410" y="3428999"/>
            <a:ext cx="3821879" cy="2538412"/>
          </a:xfrm>
          <a:prstGeom prst="rect">
            <a:avLst/>
          </a:prstGeom>
        </p:spPr>
      </p:pic>
    </p:spTree>
    <p:extLst>
      <p:ext uri="{BB962C8B-B14F-4D97-AF65-F5344CB8AC3E}">
        <p14:creationId xmlns:p14="http://schemas.microsoft.com/office/powerpoint/2010/main" val="251830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65B0D6-5CAF-EE40-83CA-FE5C24B26ECC}"/>
              </a:ext>
            </a:extLst>
          </p:cNvPr>
          <p:cNvSpPr>
            <a:spLocks noGrp="1"/>
          </p:cNvSpPr>
          <p:nvPr>
            <p:ph type="ctrTitle"/>
          </p:nvPr>
        </p:nvSpPr>
        <p:spPr>
          <a:xfrm>
            <a:off x="1050696" y="1081261"/>
            <a:ext cx="6968736" cy="2707907"/>
          </a:xfrm>
        </p:spPr>
        <p:txBody>
          <a:bodyPr>
            <a:normAutofit fontScale="90000"/>
          </a:bodyPr>
          <a:lstStyle/>
          <a:p>
            <a:r>
              <a:rPr lang="fi-FI" dirty="0"/>
              <a:t>Kiitos!</a:t>
            </a:r>
            <a:br>
              <a:rPr lang="fi-FI" dirty="0"/>
            </a:br>
            <a:br>
              <a:rPr lang="fi-FI" dirty="0"/>
            </a:br>
            <a:r>
              <a:rPr lang="fi-FI" sz="2800" dirty="0">
                <a:hlinkClick r:id="rId2">
                  <a:extLst>
                    <a:ext uri="{A12FA001-AC4F-418D-AE19-62706E023703}">
                      <ahyp:hlinkClr xmlns:ahyp="http://schemas.microsoft.com/office/drawing/2018/hyperlinkcolor" val="tx"/>
                    </a:ext>
                  </a:extLst>
                </a:hlinkClick>
              </a:rPr>
              <a:t>mikko.vaisanen@pohjois-pohjanmaa.fi</a:t>
            </a:r>
            <a:br>
              <a:rPr lang="fi-FI" sz="2800" dirty="0"/>
            </a:br>
            <a:r>
              <a:rPr lang="fi-FI" sz="2800" dirty="0"/>
              <a:t>0503366524</a:t>
            </a:r>
          </a:p>
        </p:txBody>
      </p:sp>
    </p:spTree>
    <p:extLst>
      <p:ext uri="{BB962C8B-B14F-4D97-AF65-F5344CB8AC3E}">
        <p14:creationId xmlns:p14="http://schemas.microsoft.com/office/powerpoint/2010/main" val="259988027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ema">
  <a:themeElements>
    <a:clrScheme name="PPL">
      <a:dk1>
        <a:srgbClr val="000000"/>
      </a:dk1>
      <a:lt1>
        <a:srgbClr val="FFFFFF"/>
      </a:lt1>
      <a:dk2>
        <a:srgbClr val="3C3875"/>
      </a:dk2>
      <a:lt2>
        <a:srgbClr val="E7E6E6"/>
      </a:lt2>
      <a:accent1>
        <a:srgbClr val="3C3875"/>
      </a:accent1>
      <a:accent2>
        <a:srgbClr val="8EB050"/>
      </a:accent2>
      <a:accent3>
        <a:srgbClr val="626362"/>
      </a:accent3>
      <a:accent4>
        <a:srgbClr val="EDD23C"/>
      </a:accent4>
      <a:accent5>
        <a:srgbClr val="D38624"/>
      </a:accent5>
      <a:accent6>
        <a:srgbClr val="B3272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BE6CE21EC2C68E4DAC6AD0E33B742924" ma:contentTypeVersion="18" ma:contentTypeDescription="Luo uusi asiakirja." ma:contentTypeScope="" ma:versionID="13868edb524fc288cfc500d491f0d4e6">
  <xsd:schema xmlns:xsd="http://www.w3.org/2001/XMLSchema" xmlns:xs="http://www.w3.org/2001/XMLSchema" xmlns:p="http://schemas.microsoft.com/office/2006/metadata/properties" xmlns:ns3="e5b35348-d9da-424e-ab37-848a58427f64" xmlns:ns4="4d7dbcc8-33db-4ddd-a19a-3a67038c7530" targetNamespace="http://schemas.microsoft.com/office/2006/metadata/properties" ma:root="true" ma:fieldsID="455253d1c8dd4fa518ef5d2e6473cc1e" ns3:_="" ns4:_="">
    <xsd:import namespace="e5b35348-d9da-424e-ab37-848a58427f64"/>
    <xsd:import namespace="4d7dbcc8-33db-4ddd-a19a-3a67038c753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OCR" minOccurs="0"/>
                <xsd:element ref="ns4:MediaServiceGenerationTime" minOccurs="0"/>
                <xsd:element ref="ns4:MediaServiceEventHashCode"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b35348-d9da-424e-ab37-848a58427f64"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7dbcc8-33db-4ddd-a19a-3a67038c75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d7dbcc8-33db-4ddd-a19a-3a67038c7530" xsi:nil="true"/>
  </documentManagement>
</p:properties>
</file>

<file path=customXml/itemProps1.xml><?xml version="1.0" encoding="utf-8"?>
<ds:datastoreItem xmlns:ds="http://schemas.openxmlformats.org/officeDocument/2006/customXml" ds:itemID="{1DE92CFA-A4B0-4E73-809E-3D7F2EAFC379}">
  <ds:schemaRefs>
    <ds:schemaRef ds:uri="http://schemas.microsoft.com/sharepoint/v3/contenttype/forms"/>
  </ds:schemaRefs>
</ds:datastoreItem>
</file>

<file path=customXml/itemProps2.xml><?xml version="1.0" encoding="utf-8"?>
<ds:datastoreItem xmlns:ds="http://schemas.openxmlformats.org/officeDocument/2006/customXml" ds:itemID="{2FF72D23-3CDF-4EA2-B2EA-D17F93886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b35348-d9da-424e-ab37-848a58427f64"/>
    <ds:schemaRef ds:uri="4d7dbcc8-33db-4ddd-a19a-3a67038c75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3A153C-34E2-4BE7-8BCC-D91D0427F19E}">
  <ds:schemaRefs>
    <ds:schemaRef ds:uri="e5b35348-d9da-424e-ab37-848a58427f64"/>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4d7dbcc8-33db-4ddd-a19a-3a67038c753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317</TotalTime>
  <Words>357</Words>
  <Application>Microsoft Office PowerPoint</Application>
  <PresentationFormat>Laajakuva</PresentationFormat>
  <Paragraphs>37</Paragraphs>
  <Slides>9</Slides>
  <Notes>5</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9</vt:i4>
      </vt:variant>
    </vt:vector>
  </HeadingPairs>
  <TitlesOfParts>
    <vt:vector size="16" baseType="lpstr">
      <vt:lpstr>Aptos</vt:lpstr>
      <vt:lpstr>Aptos Display</vt:lpstr>
      <vt:lpstr>Arial</vt:lpstr>
      <vt:lpstr>Calibri</vt:lpstr>
      <vt:lpstr>Calibri Light</vt:lpstr>
      <vt:lpstr>Office-teema</vt:lpstr>
      <vt:lpstr>1_Office-teema</vt:lpstr>
      <vt:lpstr>Näkymiä Pohjois-Pohjanmaan tulevaisuuteen 27.2.2025</vt:lpstr>
      <vt:lpstr> Skenaariotyön lähtökohdat Pohjois-Pohjanmaalla </vt:lpstr>
      <vt:lpstr>Neljä skenaariota vuoteen 2050</vt:lpstr>
      <vt:lpstr>PowerPoint-esitys</vt:lpstr>
      <vt:lpstr>PowerPoint-esitys</vt:lpstr>
      <vt:lpstr>PowerPoint-esitys</vt:lpstr>
      <vt:lpstr>PowerPoint-esitys</vt:lpstr>
      <vt:lpstr> Skenaariot pohjana ohjelmatyölle sekä yhteistyölle </vt:lpstr>
      <vt:lpstr>Kiitos!  mikko.vaisanen@pohjois-pohjanmaa.fi 0503366524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Mikko Väisänen</dc:creator>
  <cp:lastModifiedBy>Mikko Väisänen</cp:lastModifiedBy>
  <cp:revision>10</cp:revision>
  <dcterms:created xsi:type="dcterms:W3CDTF">2025-01-30T09:51:22Z</dcterms:created>
  <dcterms:modified xsi:type="dcterms:W3CDTF">2025-03-13T11:44:15Z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0x010100BE6CE21EC2C68E4DAC6AD0E33B742924</vt:lpwstr>
  </property>
</Properties>
</file>